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Code Pro"/>
      <p:regular r:id="rId26"/>
      <p:bold r:id="rId27"/>
      <p:italic r:id="rId28"/>
      <p:boldItalic r:id="rId29"/>
    </p:embeddedFont>
    <p:embeddedFont>
      <p:font typeface="Oswald"/>
      <p:regular r:id="rId30"/>
      <p:bold r:id="rId31"/>
    </p:embeddedFont>
    <p:embeddedFont>
      <p:font typeface="Source Code Pro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regular.fntdata"/><Relationship Id="rId25" Type="http://schemas.openxmlformats.org/officeDocument/2006/relationships/slide" Target="slides/slide20.xml"/><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SourceCodeProMedium-bold.fntdata"/><Relationship Id="rId10" Type="http://schemas.openxmlformats.org/officeDocument/2006/relationships/slide" Target="slides/slide5.xml"/><Relationship Id="rId32" Type="http://schemas.openxmlformats.org/officeDocument/2006/relationships/font" Target="fonts/SourceCodeProMedium-regular.fntdata"/><Relationship Id="rId13" Type="http://schemas.openxmlformats.org/officeDocument/2006/relationships/slide" Target="slides/slide8.xml"/><Relationship Id="rId35" Type="http://schemas.openxmlformats.org/officeDocument/2006/relationships/font" Target="fonts/SourceCodeProMedium-boldItalic.fntdata"/><Relationship Id="rId12" Type="http://schemas.openxmlformats.org/officeDocument/2006/relationships/slide" Target="slides/slide7.xml"/><Relationship Id="rId34" Type="http://schemas.openxmlformats.org/officeDocument/2006/relationships/font" Target="fonts/SourceCodeProMedium-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701ba6a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701ba6a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vocês imaginaram o gancho do cadeado e os dentes da chave?</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Vejam que não podemos dizer só dente, nem só gancho, pois eles são fazem sentido com seu contexto, no caso o bloco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Isso se reflete na classe css do BEM</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 sin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974e141f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974e141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eu acho que o exemplo foi muito bom então podemos ir logo para o código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701ba6a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701ba6a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diferente do bloco esse sim diz o estilo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um modificador como diz o nome, não cria nada, só modifica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7589b77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7589b77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melhor exemplo do dia CAFÉ</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confirmar que é um bloco:</a:t>
            </a:r>
            <a:endParaRPr/>
          </a:p>
          <a:p>
            <a:pPr indent="-298450" lvl="0" marL="457200" rtl="0" algn="l">
              <a:spcBef>
                <a:spcPts val="0"/>
              </a:spcBef>
              <a:spcAft>
                <a:spcPts val="0"/>
              </a:spcAft>
              <a:buSzPts val="1100"/>
              <a:buChar char="-"/>
            </a:pPr>
            <a:r>
              <a:rPr lang="pt-BR"/>
              <a:t>é </a:t>
            </a:r>
            <a:r>
              <a:rPr b="1" lang="pt-BR"/>
              <a:t>independente </a:t>
            </a:r>
            <a:r>
              <a:rPr lang="pt-BR"/>
              <a:t>do seu contexto, pode ficar no bule, pode ser passado para xícara e </a:t>
            </a:r>
            <a:r>
              <a:rPr b="1" lang="pt-BR"/>
              <a:t>nunca deixa de ser café</a:t>
            </a:r>
            <a:endParaRPr b="1"/>
          </a:p>
          <a:p>
            <a:pPr indent="-298450" lvl="0" marL="457200" rtl="0" algn="l">
              <a:spcBef>
                <a:spcPts val="0"/>
              </a:spcBef>
              <a:spcAft>
                <a:spcPts val="0"/>
              </a:spcAft>
              <a:buSzPts val="1100"/>
              <a:buChar char="-"/>
            </a:pPr>
            <a:r>
              <a:rPr b="1" lang="pt-BR"/>
              <a:t>reutilizável?</a:t>
            </a:r>
            <a:r>
              <a:rPr lang="pt-BR"/>
              <a:t> </a:t>
            </a:r>
            <a:r>
              <a:rPr lang="pt-BR"/>
              <a:t>pode ser bebido, feito algum doce, como sorvete, um musse…</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ele sempre vai junto do bloco, então um traz todas as características e o outro só modifica, ou seja pode modificar, mas </a:t>
            </a:r>
            <a:r>
              <a:rPr b="1" lang="pt-BR"/>
              <a:t>não deixa de ser café e isso é genial</a:t>
            </a:r>
            <a:r>
              <a:rPr lang="pt-BR"/>
              <a:t>, pois por exemplo se o café servido em copo deve ser frio, basta dizer que café no copo é </a:t>
            </a:r>
            <a:r>
              <a:rPr b="1" lang="pt-BR"/>
              <a:t>frio </a:t>
            </a:r>
            <a:r>
              <a:rPr lang="pt-BR"/>
              <a:t>e não importa se é café com leite,</a:t>
            </a:r>
            <a:r>
              <a:rPr b="1" lang="pt-BR"/>
              <a:t> com açúcar</a:t>
            </a:r>
            <a:r>
              <a:rPr lang="pt-BR"/>
              <a: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7589b77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7589b77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pode ter </a:t>
            </a:r>
            <a:r>
              <a:rPr b="1" lang="pt-BR"/>
              <a:t>vários modificadores</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solidFill>
                  <a:schemeClr val="dk1"/>
                </a:solidFill>
              </a:rPr>
              <a:t>o modificador possui a sintaxe  - - é essencial para que ele seja único e nunca conflite com outro CSS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974e141f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974e141f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974e141f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974e141f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974e141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974e141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extendido e não modificado, o componente original nunca é modificado a não ser pelos seus modificadores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t>.onix-button {</a:t>
            </a:r>
            <a:endParaRPr/>
          </a:p>
          <a:p>
            <a:pPr indent="0" lvl="0" marL="0" rtl="0" algn="l">
              <a:spcBef>
                <a:spcPts val="0"/>
              </a:spcBef>
              <a:spcAft>
                <a:spcPts val="0"/>
              </a:spcAft>
              <a:buClr>
                <a:schemeClr val="dk1"/>
              </a:buClr>
              <a:buSzPts val="1100"/>
              <a:buFont typeface="Arial"/>
              <a:buNone/>
            </a:pPr>
            <a:r>
              <a:rPr lang="pt-BR"/>
              <a:t>  background-color: black;</a:t>
            </a:r>
            <a:endParaRPr/>
          </a:p>
          <a:p>
            <a:pPr indent="0" lvl="0" marL="0" rtl="0" algn="l">
              <a:spcBef>
                <a:spcPts val="0"/>
              </a:spcBef>
              <a:spcAft>
                <a:spcPts val="0"/>
              </a:spcAft>
              <a:buClr>
                <a:schemeClr val="dk1"/>
              </a:buClr>
              <a:buSzPts val="1100"/>
              <a:buFont typeface="Arial"/>
              <a:buNone/>
            </a:pPr>
            <a:r>
              <a:rPr lang="pt-BR"/>
              <a:t>  color: white;</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.onix-footer {</a:t>
            </a:r>
            <a:endParaRPr/>
          </a:p>
          <a:p>
            <a:pPr indent="0" lvl="0" marL="0" rtl="0" algn="l">
              <a:spcBef>
                <a:spcPts val="0"/>
              </a:spcBef>
              <a:spcAft>
                <a:spcPts val="0"/>
              </a:spcAft>
              <a:buClr>
                <a:schemeClr val="dk1"/>
              </a:buClr>
              <a:buSzPts val="1100"/>
              <a:buFont typeface="Arial"/>
              <a:buNone/>
            </a:pPr>
            <a:r>
              <a:rPr lang="pt-BR"/>
              <a:t>  background-color: black;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.onix-button {</a:t>
            </a:r>
            <a:endParaRPr/>
          </a:p>
          <a:p>
            <a:pPr indent="0" lvl="0" marL="0" rtl="0" algn="l">
              <a:spcBef>
                <a:spcPts val="0"/>
              </a:spcBef>
              <a:spcAft>
                <a:spcPts val="0"/>
              </a:spcAft>
              <a:buClr>
                <a:schemeClr val="dk1"/>
              </a:buClr>
              <a:buSzPts val="1100"/>
              <a:buFont typeface="Arial"/>
              <a:buNone/>
            </a:pPr>
            <a:r>
              <a:rPr lang="pt-BR"/>
              <a:t>    background-color: white;</a:t>
            </a:r>
            <a:endParaRPr/>
          </a:p>
          <a:p>
            <a:pPr indent="0" lvl="0" marL="0" rtl="0" algn="l">
              <a:spcBef>
                <a:spcPts val="0"/>
              </a:spcBef>
              <a:spcAft>
                <a:spcPts val="0"/>
              </a:spcAft>
              <a:buClr>
                <a:schemeClr val="dk1"/>
              </a:buClr>
              <a:buSzPts val="1100"/>
              <a:buFont typeface="Arial"/>
              <a:buNone/>
            </a:pPr>
            <a:r>
              <a:rPr lang="pt-BR"/>
              <a:t>    color: black;</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None/>
            </a:pPr>
            <a:r>
              <a:rPr lang="pt-BR"/>
              <a: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&lt;button class="onix-button"&gt;botão&lt;button&gt;</a:t>
            </a:r>
            <a:endParaRPr/>
          </a:p>
          <a:p>
            <a:pPr indent="0" lvl="0" marL="0" rtl="0" algn="l">
              <a:spcBef>
                <a:spcPts val="0"/>
              </a:spcBef>
              <a:spcAft>
                <a:spcPts val="0"/>
              </a:spcAft>
              <a:buNone/>
            </a:pPr>
            <a:r>
              <a:rPr lang="pt-BR"/>
              <a:t>  </a:t>
            </a:r>
            <a:endParaRPr/>
          </a:p>
          <a:p>
            <a:pPr indent="0" lvl="0" marL="0" rtl="0" algn="l">
              <a:spcBef>
                <a:spcPts val="0"/>
              </a:spcBef>
              <a:spcAft>
                <a:spcPts val="0"/>
              </a:spcAft>
              <a:buNone/>
            </a:pPr>
            <a:r>
              <a:rPr lang="pt-BR"/>
              <a:t>&lt;footer class="onix-footer"&gt;</a:t>
            </a:r>
            <a:endParaRPr/>
          </a:p>
          <a:p>
            <a:pPr indent="0" lvl="0" marL="0" rtl="0" algn="l">
              <a:spcBef>
                <a:spcPts val="0"/>
              </a:spcBef>
              <a:spcAft>
                <a:spcPts val="0"/>
              </a:spcAft>
              <a:buNone/>
            </a:pPr>
            <a:r>
              <a:rPr lang="pt-BR"/>
              <a:t>  &lt;button class="onix-button"&gt;botão extendido&lt;/button&gt;</a:t>
            </a:r>
            <a:endParaRPr/>
          </a:p>
          <a:p>
            <a:pPr indent="0" lvl="0" marL="0" rtl="0" algn="l">
              <a:spcBef>
                <a:spcPts val="0"/>
              </a:spcBef>
              <a:spcAft>
                <a:spcPts val="0"/>
              </a:spcAft>
              <a:buNone/>
            </a:pPr>
            <a:r>
              <a:rPr lang="pt-BR"/>
              <a:t>&lt;/footer&gt;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974e141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974e141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a:t>sem classes iguais: </a:t>
            </a:r>
            <a:r>
              <a:rPr lang="pt-BR"/>
              <a:t>se todos no projeto seguirem isso, ninguém vai declarar um classe igual o outro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isso porque o</a:t>
            </a:r>
            <a:r>
              <a:rPr b="1" lang="pt-BR"/>
              <a:t> nome do bloco é único</a:t>
            </a:r>
            <a:endParaRPr b="1"/>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ef56336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ef56336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não importa a tecnologia, o BEM é para todos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fieldset.search-form</a:t>
            </a:r>
            <a:endParaRPr/>
          </a:p>
          <a:p>
            <a:pPr indent="0" lvl="0" marL="0" rtl="0" algn="l">
              <a:spcBef>
                <a:spcPts val="0"/>
              </a:spcBef>
              <a:spcAft>
                <a:spcPts val="0"/>
              </a:spcAft>
              <a:buClr>
                <a:schemeClr val="dk1"/>
              </a:buClr>
              <a:buSzPts val="1100"/>
              <a:buFont typeface="Arial"/>
              <a:buNone/>
            </a:pPr>
            <a:r>
              <a:rPr lang="pt-BR"/>
              <a:t>  legend.search-form__title busca</a:t>
            </a:r>
            <a:endParaRPr/>
          </a:p>
          <a:p>
            <a:pPr indent="0" lvl="0" marL="0" rtl="0" algn="l">
              <a:spcBef>
                <a:spcPts val="0"/>
              </a:spcBef>
              <a:spcAft>
                <a:spcPts val="0"/>
              </a:spcAft>
              <a:buClr>
                <a:schemeClr val="dk1"/>
              </a:buClr>
              <a:buSzPts val="1100"/>
              <a:buFont typeface="Arial"/>
              <a:buNone/>
            </a:pPr>
            <a:r>
              <a:rPr lang="pt-BR"/>
              <a:t>  input.search-form__input.input(placeholder='termo da pesquisa')</a:t>
            </a:r>
            <a:endParaRPr/>
          </a:p>
          <a:p>
            <a:pPr indent="0" lvl="0" marL="0" rtl="0" algn="l">
              <a:spcBef>
                <a:spcPts val="0"/>
              </a:spcBef>
              <a:spcAft>
                <a:spcPts val="0"/>
              </a:spcAft>
              <a:buClr>
                <a:schemeClr val="dk1"/>
              </a:buClr>
              <a:buSzPts val="1100"/>
              <a:buFont typeface="Arial"/>
              <a:buNone/>
            </a:pPr>
            <a:r>
              <a:rPr lang="pt-BR"/>
              <a:t>  button.search-form__button.button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t>.input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min-height: 32px;</a:t>
            </a:r>
            <a:endParaRPr/>
          </a:p>
          <a:p>
            <a:pPr indent="0" lvl="0" marL="0" rtl="0" algn="l">
              <a:spcBef>
                <a:spcPts val="0"/>
              </a:spcBef>
              <a:spcAft>
                <a:spcPts val="0"/>
              </a:spcAft>
              <a:buClr>
                <a:schemeClr val="dk1"/>
              </a:buClr>
              <a:buSzPts val="1100"/>
              <a:buFont typeface="Arial"/>
              <a:buNone/>
            </a:pPr>
            <a:r>
              <a:rPr lang="pt-BR"/>
              <a:t>  padding: 0 6px;</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.button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height: 36px;</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.search-form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display: flex;</a:t>
            </a:r>
            <a:endParaRPr/>
          </a:p>
          <a:p>
            <a:pPr indent="0" lvl="0" marL="0" rtl="0" algn="l">
              <a:spcBef>
                <a:spcPts val="0"/>
              </a:spcBef>
              <a:spcAft>
                <a:spcPts val="0"/>
              </a:spcAft>
              <a:buClr>
                <a:schemeClr val="dk1"/>
              </a:buClr>
              <a:buSzPts val="1100"/>
              <a:buFont typeface="Arial"/>
              <a:buNone/>
            </a:pPr>
            <a:r>
              <a:rPr lang="pt-BR"/>
              <a:t>  gap: 6px;</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&amp;__title {</a:t>
            </a:r>
            <a:endParaRPr/>
          </a:p>
          <a:p>
            <a:pPr indent="0" lvl="0" marL="0" rtl="0" algn="l">
              <a:spcBef>
                <a:spcPts val="0"/>
              </a:spcBef>
              <a:spcAft>
                <a:spcPts val="0"/>
              </a:spcAft>
              <a:buClr>
                <a:schemeClr val="dk1"/>
              </a:buClr>
              <a:buSzPts val="1100"/>
              <a:buFont typeface="Arial"/>
              <a:buNone/>
            </a:pPr>
            <a:r>
              <a:rPr lang="pt-BR"/>
              <a:t>    font-size: 20px;</a:t>
            </a:r>
            <a:endParaRPr/>
          </a:p>
          <a:p>
            <a:pPr indent="0" lvl="0" marL="0" rtl="0" algn="l">
              <a:spcBef>
                <a:spcPts val="0"/>
              </a:spcBef>
              <a:spcAft>
                <a:spcPts val="0"/>
              </a:spcAft>
              <a:buClr>
                <a:schemeClr val="dk1"/>
              </a:buClr>
              <a:buSzPts val="1100"/>
              <a:buFont typeface="Arial"/>
              <a:buNone/>
            </a:pPr>
            <a:r>
              <a:rPr lang="pt-BR"/>
              <a:t>    font-weight: bold;</a:t>
            </a:r>
            <a:endParaRPr/>
          </a:p>
          <a:p>
            <a:pPr indent="0" lvl="0" marL="0" rtl="0" algn="l">
              <a:spcBef>
                <a:spcPts val="0"/>
              </a:spcBef>
              <a:spcAft>
                <a:spcPts val="0"/>
              </a:spcAft>
              <a:buClr>
                <a:schemeClr val="dk1"/>
              </a:buClr>
              <a:buSzPts val="1100"/>
              <a:buFont typeface="Arial"/>
              <a:buNone/>
            </a:pPr>
            <a:r>
              <a:rPr lang="pt-BR"/>
              <a:t>    font-family: sans-serif;</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701ba6a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701ba6a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vocês devem conhecer o BEM por essa forma super </a:t>
            </a:r>
            <a:r>
              <a:rPr b="1" lang="pt-BR"/>
              <a:t>verbosa </a:t>
            </a:r>
            <a:r>
              <a:rPr lang="pt-BR"/>
              <a:t>de escrever as classes no código html ou porque deram uma olhada nas classes CSS usadas no </a:t>
            </a:r>
            <a:r>
              <a:rPr b="1" lang="pt-BR"/>
              <a:t>Voxel</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pt-BR"/>
              <a:t>Apesar de parecer só uma forma de escrever o CSS, o BEM</a:t>
            </a:r>
            <a:r>
              <a:rPr lang="pt-BR"/>
              <a:t> é uma metodologia para </a:t>
            </a:r>
            <a:r>
              <a:rPr b="1" lang="pt-BR"/>
              <a:t>organizar </a:t>
            </a:r>
            <a:r>
              <a:rPr lang="pt-BR"/>
              <a:t>os </a:t>
            </a:r>
            <a:r>
              <a:rPr b="1" lang="pt-BR"/>
              <a:t>elementos visuais</a:t>
            </a:r>
            <a:r>
              <a:rPr lang="pt-BR"/>
              <a:t> </a:t>
            </a:r>
            <a:r>
              <a:rPr b="1" lang="pt-BR"/>
              <a:t>em blocos</a:t>
            </a:r>
            <a:r>
              <a:rPr lang="pt-BR"/>
              <a:t> independentes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974e141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974e141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701ba6a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701ba6a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bem foi criado pela Yandex que é uma empresa </a:t>
            </a:r>
            <a:r>
              <a:rPr b="1" lang="pt-BR"/>
              <a:t>Russa </a:t>
            </a:r>
            <a:r>
              <a:rPr lang="pt-BR"/>
              <a:t>que desenvolve produtos tecnológicos.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O BEM foi criado com o intuito 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pt-BR"/>
              <a:t>dar mais </a:t>
            </a:r>
            <a:r>
              <a:rPr b="1" lang="pt-BR"/>
              <a:t>escalabilidade </a:t>
            </a:r>
            <a:r>
              <a:rPr lang="pt-BR"/>
              <a:t>para os </a:t>
            </a:r>
            <a:r>
              <a:rPr lang="pt-BR"/>
              <a:t>projetos</a:t>
            </a:r>
            <a:endParaRPr/>
          </a:p>
          <a:p>
            <a:pPr indent="-298450" lvl="0" marL="457200" rtl="0" algn="l">
              <a:spcBef>
                <a:spcPts val="0"/>
              </a:spcBef>
              <a:spcAft>
                <a:spcPts val="0"/>
              </a:spcAft>
              <a:buSzPts val="1100"/>
              <a:buChar char="-"/>
            </a:pPr>
            <a:r>
              <a:rPr lang="pt-BR"/>
              <a:t>melhorar o </a:t>
            </a:r>
            <a:r>
              <a:rPr b="1" lang="pt-BR"/>
              <a:t>reuso</a:t>
            </a:r>
            <a:r>
              <a:rPr b="1" lang="pt-BR"/>
              <a:t> de código</a:t>
            </a:r>
            <a:endParaRPr b="1"/>
          </a:p>
          <a:p>
            <a:pPr indent="-298450" lvl="0" marL="457200" rtl="0" algn="l">
              <a:spcBef>
                <a:spcPts val="0"/>
              </a:spcBef>
              <a:spcAft>
                <a:spcPts val="0"/>
              </a:spcAft>
              <a:buSzPts val="1100"/>
              <a:buChar char="-"/>
            </a:pPr>
            <a:r>
              <a:rPr b="1" lang="pt-BR"/>
              <a:t>diminui os custos</a:t>
            </a:r>
            <a:r>
              <a:rPr lang="pt-BR"/>
              <a:t> de atualização de design, pois os </a:t>
            </a:r>
            <a:r>
              <a:rPr b="1" lang="pt-BR"/>
              <a:t>elementos </a:t>
            </a:r>
            <a:r>
              <a:rPr lang="pt-BR"/>
              <a:t>estão bem </a:t>
            </a:r>
            <a:r>
              <a:rPr b="1" lang="pt-BR"/>
              <a:t>organizados e separados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4c9501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4c9501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rPr>
              <a:t>O nome BEM vai de são as iniciais de BLOCO, ELEMENTO e MODIFICADOR.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A metodologia </a:t>
            </a:r>
            <a:r>
              <a:rPr b="1" lang="pt-BR">
                <a:solidFill>
                  <a:schemeClr val="dk1"/>
                </a:solidFill>
              </a:rPr>
              <a:t>envolve </a:t>
            </a:r>
            <a:r>
              <a:rPr lang="pt-BR">
                <a:solidFill>
                  <a:schemeClr val="dk1"/>
                </a:solidFill>
              </a:rPr>
              <a:t>tanto a </a:t>
            </a:r>
            <a:r>
              <a:rPr b="1" lang="pt-BR">
                <a:solidFill>
                  <a:schemeClr val="dk1"/>
                </a:solidFill>
              </a:rPr>
              <a:t>arquitetura de pastas e arquivos,</a:t>
            </a:r>
            <a:r>
              <a:rPr lang="pt-BR">
                <a:solidFill>
                  <a:schemeClr val="dk1"/>
                </a:solidFill>
              </a:rPr>
              <a:t> como a </a:t>
            </a:r>
            <a:r>
              <a:rPr b="1" lang="pt-BR">
                <a:solidFill>
                  <a:schemeClr val="dk1"/>
                </a:solidFill>
              </a:rPr>
              <a:t>nomenclatura </a:t>
            </a:r>
            <a:r>
              <a:rPr lang="pt-BR">
                <a:solidFill>
                  <a:schemeClr val="dk1"/>
                </a:solidFill>
              </a:rPr>
              <a:t>das classes CSS, porém aqui vamos ver apenas o CSS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701ba6a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701ba6a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bloco é um componente ou padrão visual</a:t>
            </a:r>
            <a:r>
              <a:rPr b="1" lang="pt-BR"/>
              <a:t> </a:t>
            </a:r>
            <a:r>
              <a:rPr lang="pt-BR"/>
              <a:t>com as seguinte características</a:t>
            </a:r>
            <a:endParaRPr/>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pt-BR"/>
              <a:t>reutilizável</a:t>
            </a:r>
            <a:r>
              <a:rPr lang="pt-BR"/>
              <a:t>: a </a:t>
            </a:r>
            <a:r>
              <a:rPr b="1" lang="pt-BR"/>
              <a:t>roda </a:t>
            </a:r>
            <a:r>
              <a:rPr lang="pt-BR"/>
              <a:t>pode ser então usada em vários veículos: carro, caminhão, moto, carrinho de mão (</a:t>
            </a:r>
            <a:r>
              <a:rPr lang="pt-BR">
                <a:solidFill>
                  <a:schemeClr val="dk1"/>
                </a:solidFill>
              </a:rPr>
              <a:t>os blocos podem ser</a:t>
            </a:r>
            <a:r>
              <a:rPr b="1" lang="pt-BR">
                <a:solidFill>
                  <a:schemeClr val="dk1"/>
                </a:solidFill>
              </a:rPr>
              <a:t> feitos por outros blocos</a:t>
            </a:r>
            <a:r>
              <a:rPr lang="pt-BR">
                <a:solidFill>
                  <a:schemeClr val="dk1"/>
                </a:solidFill>
              </a:rPr>
              <a:t>)</a:t>
            </a:r>
            <a:endParaRPr/>
          </a:p>
          <a:p>
            <a:pPr indent="-298450" lvl="0" marL="457200" rtl="0" algn="l">
              <a:spcBef>
                <a:spcPts val="0"/>
              </a:spcBef>
              <a:spcAft>
                <a:spcPts val="0"/>
              </a:spcAft>
              <a:buSzPts val="1100"/>
              <a:buChar char="-"/>
            </a:pPr>
            <a:r>
              <a:rPr b="1" lang="pt-BR"/>
              <a:t>independente</a:t>
            </a:r>
            <a:r>
              <a:rPr lang="pt-BR"/>
              <a:t>: a roda não precisa estar acompanhada de outro bloco para ela existir, a roda vai num eixo, mas sem ele, ainda continua sendo uma roda, conseguimos por exemplo comprar só uma roda para nosso carro</a:t>
            </a:r>
            <a:endParaRPr/>
          </a:p>
          <a:p>
            <a:pPr indent="-298450" lvl="0" marL="457200" rtl="0" algn="l">
              <a:spcBef>
                <a:spcPts val="0"/>
              </a:spcBef>
              <a:spcAft>
                <a:spcPts val="0"/>
              </a:spcAft>
              <a:buSzPts val="1100"/>
              <a:buChar char="-"/>
            </a:pPr>
            <a:r>
              <a:rPr b="1" lang="pt-BR"/>
              <a:t>nome único, </a:t>
            </a:r>
            <a:r>
              <a:rPr lang="pt-BR"/>
              <a:t>roda, para brisa, volante, carro, caminhão,</a:t>
            </a:r>
            <a:r>
              <a:rPr b="1" lang="pt-BR"/>
              <a:t> </a:t>
            </a:r>
            <a:r>
              <a:rPr lang="pt-BR"/>
              <a:t>seu nome não deve dizer seu estilo (verde, usado, liso, barato), um nome como amarelo não será único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7589b77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7589b77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bom, não trabalhamos com lego né? Vamos verificar esses componentes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botão precisa de outros elementos externos para existir? Não</a:t>
            </a:r>
            <a:endParaRPr/>
          </a:p>
          <a:p>
            <a:pPr indent="0" lvl="0" marL="0" rtl="0" algn="l">
              <a:spcBef>
                <a:spcPts val="0"/>
              </a:spcBef>
              <a:spcAft>
                <a:spcPts val="0"/>
              </a:spcAft>
              <a:buNone/>
            </a:pPr>
            <a:r>
              <a:rPr lang="pt-BR"/>
              <a:t>botão pode ser utilizado em vários lugares? sim</a:t>
            </a:r>
            <a:endParaRPr/>
          </a:p>
          <a:p>
            <a:pPr indent="0" lvl="0" marL="0" rtl="0" algn="l">
              <a:spcBef>
                <a:spcPts val="0"/>
              </a:spcBef>
              <a:spcAft>
                <a:spcPts val="0"/>
              </a:spcAft>
              <a:buNone/>
            </a:pPr>
            <a:r>
              <a:rPr lang="pt-BR"/>
              <a:t>botão diz seu estilo? não, não sei a cor, o arredondamento…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solidFill>
                  <a:schemeClr val="dk1"/>
                </a:solidFill>
              </a:rPr>
              <a:t>input </a:t>
            </a:r>
            <a:r>
              <a:rPr lang="pt-BR">
                <a:solidFill>
                  <a:schemeClr val="dk1"/>
                </a:solidFill>
              </a:rPr>
              <a:t>precisa de outros elementos externos para existir? Não</a:t>
            </a:r>
            <a:endParaRPr>
              <a:solidFill>
                <a:schemeClr val="dk1"/>
              </a:solidFill>
            </a:endParaRPr>
          </a:p>
          <a:p>
            <a:pPr indent="0" lvl="0" marL="0" rtl="0" algn="l">
              <a:spcBef>
                <a:spcPts val="0"/>
              </a:spcBef>
              <a:spcAft>
                <a:spcPts val="0"/>
              </a:spcAft>
              <a:buNone/>
            </a:pPr>
            <a:r>
              <a:rPr lang="pt-BR">
                <a:solidFill>
                  <a:schemeClr val="dk1"/>
                </a:solidFill>
              </a:rPr>
              <a:t>input pode ser utilizado em vários lugares? sim</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input diz seu estilo? não, não sei a cor da borda, o tamanho da fonte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solidFill>
                  <a:schemeClr val="dk1"/>
                </a:solidFill>
              </a:rPr>
              <a:t>checkbox </a:t>
            </a:r>
            <a:r>
              <a:rPr lang="pt-BR">
                <a:solidFill>
                  <a:schemeClr val="dk1"/>
                </a:solidFill>
              </a:rPr>
              <a:t>precisa de outros elementos externos para existir? Não</a:t>
            </a:r>
            <a:endParaRPr>
              <a:solidFill>
                <a:schemeClr val="dk1"/>
              </a:solidFill>
            </a:endParaRPr>
          </a:p>
          <a:p>
            <a:pPr indent="0" lvl="0" marL="0" rtl="0" algn="l">
              <a:spcBef>
                <a:spcPts val="0"/>
              </a:spcBef>
              <a:spcAft>
                <a:spcPts val="0"/>
              </a:spcAft>
              <a:buNone/>
            </a:pPr>
            <a:r>
              <a:rPr lang="pt-BR">
                <a:solidFill>
                  <a:schemeClr val="dk1"/>
                </a:solidFill>
              </a:rPr>
              <a:t>checkbox pode ser utilizado em vários lugares? sim</a:t>
            </a:r>
            <a:endParaRPr>
              <a:solidFill>
                <a:schemeClr val="dk1"/>
              </a:solidFill>
            </a:endParaRPr>
          </a:p>
          <a:p>
            <a:pPr indent="0" lvl="0" marL="0" rtl="0" algn="l">
              <a:spcBef>
                <a:spcPts val="0"/>
              </a:spcBef>
              <a:spcAft>
                <a:spcPts val="0"/>
              </a:spcAft>
              <a:buNone/>
            </a:pPr>
            <a:r>
              <a:rPr lang="pt-BR">
                <a:solidFill>
                  <a:schemeClr val="dk1"/>
                </a:solidFill>
              </a:rPr>
              <a:t>checkbox diz seu estilo? não, não sei que sinal uso para dizer que está marcado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o formulário de criação de tarefa precisa de outros elementos externos para existir? Não</a:t>
            </a:r>
            <a:endParaRPr>
              <a:solidFill>
                <a:schemeClr val="dk1"/>
              </a:solidFill>
            </a:endParaRPr>
          </a:p>
          <a:p>
            <a:pPr indent="0" lvl="0" marL="0" rtl="0" algn="l">
              <a:spcBef>
                <a:spcPts val="0"/>
              </a:spcBef>
              <a:spcAft>
                <a:spcPts val="0"/>
              </a:spcAft>
              <a:buNone/>
            </a:pPr>
            <a:r>
              <a:rPr lang="pt-BR">
                <a:solidFill>
                  <a:schemeClr val="dk1"/>
                </a:solidFill>
              </a:rPr>
              <a:t>o formulário de criação de tarefa pode ser utilizado em vários lugares? sim (mostrar no Jira)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701ba6a7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701ba6a7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aqui 3 exemplos de blocos, mas vamos ver melhor na prática, então, vamos para o código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aqui um exemplo de vários blocos, onde na marcação podemos colocar um dentro de outro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no CSS o logotipo não sabe que está dentro de um header ou é irmão de um formulário de busca</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já o header pode saber que dentro tem um logotipo e modificá-lo para si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974e141f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974e141f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&lt;form class="busca"&gt;</a:t>
            </a:r>
            <a:endParaRPr/>
          </a:p>
          <a:p>
            <a:pPr indent="0" lvl="0" marL="0" rtl="0" algn="l">
              <a:spcBef>
                <a:spcPts val="0"/>
              </a:spcBef>
              <a:spcAft>
                <a:spcPts val="0"/>
              </a:spcAft>
              <a:buClr>
                <a:schemeClr val="dk1"/>
              </a:buClr>
              <a:buSzPts val="1100"/>
              <a:buFont typeface="Arial"/>
              <a:buNone/>
            </a:pPr>
            <a:r>
              <a:rPr lang="pt-BR"/>
              <a:t>  &lt;label for="input-busca"&gt;encontre seu produto&lt;/label&gt;</a:t>
            </a:r>
            <a:endParaRPr/>
          </a:p>
          <a:p>
            <a:pPr indent="0" lvl="0" marL="0" rtl="0" algn="l">
              <a:spcBef>
                <a:spcPts val="0"/>
              </a:spcBef>
              <a:spcAft>
                <a:spcPts val="0"/>
              </a:spcAft>
              <a:buClr>
                <a:schemeClr val="dk1"/>
              </a:buClr>
              <a:buSzPts val="1100"/>
              <a:buFont typeface="Arial"/>
              <a:buNone/>
            </a:pPr>
            <a:r>
              <a:rPr lang="pt-BR"/>
              <a:t>  &lt;div&gt;    </a:t>
            </a:r>
            <a:endParaRPr/>
          </a:p>
          <a:p>
            <a:pPr indent="0" lvl="0" marL="0" rtl="0" algn="l">
              <a:spcBef>
                <a:spcPts val="0"/>
              </a:spcBef>
              <a:spcAft>
                <a:spcPts val="0"/>
              </a:spcAft>
              <a:buClr>
                <a:schemeClr val="dk1"/>
              </a:buClr>
              <a:buSzPts val="1100"/>
              <a:buFont typeface="Arial"/>
              <a:buNone/>
            </a:pPr>
            <a:r>
              <a:rPr lang="pt-BR"/>
              <a:t>    &lt;input type="text" class="input" id="input-busca" placeholder="buscar"&gt;</a:t>
            </a:r>
            <a:endParaRPr/>
          </a:p>
          <a:p>
            <a:pPr indent="0" lvl="0" marL="0" rtl="0" algn="l">
              <a:spcBef>
                <a:spcPts val="0"/>
              </a:spcBef>
              <a:spcAft>
                <a:spcPts val="0"/>
              </a:spcAft>
              <a:buClr>
                <a:schemeClr val="dk1"/>
              </a:buClr>
              <a:buSzPts val="1100"/>
              <a:buFont typeface="Arial"/>
              <a:buNone/>
            </a:pPr>
            <a:r>
              <a:rPr lang="pt-BR"/>
              <a:t>    &lt;button class="btn" type="submit"&gt;</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&lt;/button&gt;</a:t>
            </a:r>
            <a:endParaRPr/>
          </a:p>
          <a:p>
            <a:pPr indent="0" lvl="0" marL="0" rtl="0" algn="l">
              <a:spcBef>
                <a:spcPts val="0"/>
              </a:spcBef>
              <a:spcAft>
                <a:spcPts val="0"/>
              </a:spcAft>
              <a:buClr>
                <a:schemeClr val="dk1"/>
              </a:buClr>
              <a:buSzPts val="1100"/>
              <a:buFont typeface="Arial"/>
              <a:buNone/>
            </a:pPr>
            <a:r>
              <a:rPr lang="pt-BR"/>
              <a:t>  &lt;/div&gt;</a:t>
            </a:r>
            <a:endParaRPr/>
          </a:p>
          <a:p>
            <a:pPr indent="0" lvl="0" marL="0" rtl="0" algn="l">
              <a:spcBef>
                <a:spcPts val="0"/>
              </a:spcBef>
              <a:spcAft>
                <a:spcPts val="0"/>
              </a:spcAft>
              <a:buClr>
                <a:schemeClr val="dk1"/>
              </a:buClr>
              <a:buSzPts val="1100"/>
              <a:buFont typeface="Arial"/>
              <a:buNone/>
            </a:pPr>
            <a:r>
              <a:rPr lang="pt-BR"/>
              <a:t>&lt;/form&gt;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&lt;form action=""&gt;</a:t>
            </a:r>
            <a:endParaRPr/>
          </a:p>
          <a:p>
            <a:pPr indent="0" lvl="0" marL="0" rtl="0" algn="l">
              <a:spcBef>
                <a:spcPts val="0"/>
              </a:spcBef>
              <a:spcAft>
                <a:spcPts val="0"/>
              </a:spcAft>
              <a:buClr>
                <a:schemeClr val="dk1"/>
              </a:buClr>
              <a:buSzPts val="1100"/>
              <a:buFont typeface="Arial"/>
              <a:buNone/>
            </a:pPr>
            <a:r>
              <a:rPr lang="pt-BR"/>
              <a:t>  &lt;label for="address" class="lbl"&gt;endereço&lt;/label&gt;</a:t>
            </a:r>
            <a:endParaRPr/>
          </a:p>
          <a:p>
            <a:pPr indent="0" lvl="0" marL="0" rtl="0" algn="l">
              <a:spcBef>
                <a:spcPts val="0"/>
              </a:spcBef>
              <a:spcAft>
                <a:spcPts val="0"/>
              </a:spcAft>
              <a:buClr>
                <a:schemeClr val="dk1"/>
              </a:buClr>
              <a:buSzPts val="1100"/>
              <a:buFont typeface="Arial"/>
              <a:buNone/>
            </a:pPr>
            <a:r>
              <a:rPr lang="pt-BR"/>
              <a:t>  &lt;input id="address" type="text" class="input input-custom"&gt;</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&lt;label for="town" class="lbl"&gt;cidade&lt;/label&gt;</a:t>
            </a:r>
            <a:endParaRPr/>
          </a:p>
          <a:p>
            <a:pPr indent="0" lvl="0" marL="0" rtl="0" algn="l">
              <a:spcBef>
                <a:spcPts val="0"/>
              </a:spcBef>
              <a:spcAft>
                <a:spcPts val="0"/>
              </a:spcAft>
              <a:buClr>
                <a:schemeClr val="dk1"/>
              </a:buClr>
              <a:buSzPts val="1100"/>
              <a:buFont typeface="Arial"/>
              <a:buNone/>
            </a:pPr>
            <a:r>
              <a:rPr lang="pt-BR"/>
              <a:t>  &lt;input id="town" type="text" class="input input-custom"&gt;</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&lt;label for="country-state" class="lbl"&gt;estado&lt;/label&gt;</a:t>
            </a:r>
            <a:endParaRPr/>
          </a:p>
          <a:p>
            <a:pPr indent="0" lvl="0" marL="0" rtl="0" algn="l">
              <a:spcBef>
                <a:spcPts val="0"/>
              </a:spcBef>
              <a:spcAft>
                <a:spcPts val="0"/>
              </a:spcAft>
              <a:buClr>
                <a:schemeClr val="dk1"/>
              </a:buClr>
              <a:buSzPts val="1100"/>
              <a:buFont typeface="Arial"/>
              <a:buNone/>
            </a:pPr>
            <a:r>
              <a:rPr lang="pt-BR"/>
              <a:t>  &lt;input id="country-state" type="text" class="input input-custom"&gt;</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&lt;button type="submit" class="button"&gt;salvar&lt;/button&gt;</a:t>
            </a:r>
            <a:endParaRPr/>
          </a:p>
          <a:p>
            <a:pPr indent="0" lvl="0" marL="0" rtl="0" algn="l">
              <a:spcBef>
                <a:spcPts val="0"/>
              </a:spcBef>
              <a:spcAft>
                <a:spcPts val="0"/>
              </a:spcAft>
              <a:buClr>
                <a:schemeClr val="dk1"/>
              </a:buClr>
              <a:buSzPts val="1100"/>
              <a:buFont typeface="Arial"/>
              <a:buNone/>
            </a:pPr>
            <a:r>
              <a:rPr lang="pt-BR"/>
              <a:t>&lt;/form&gt;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&lt;div id="newsletter"&gt;</a:t>
            </a:r>
            <a:endParaRPr/>
          </a:p>
          <a:p>
            <a:pPr indent="0" lvl="0" marL="0" rtl="0" algn="l">
              <a:spcBef>
                <a:spcPts val="0"/>
              </a:spcBef>
              <a:spcAft>
                <a:spcPts val="0"/>
              </a:spcAft>
              <a:buClr>
                <a:schemeClr val="dk1"/>
              </a:buClr>
              <a:buSzPts val="1100"/>
              <a:buFont typeface="Arial"/>
              <a:buNone/>
            </a:pPr>
            <a:r>
              <a:rPr lang="pt-BR"/>
              <a:t>  &lt;form action=""&gt;</a:t>
            </a:r>
            <a:endParaRPr/>
          </a:p>
          <a:p>
            <a:pPr indent="0" lvl="0" marL="0" rtl="0" algn="l">
              <a:spcBef>
                <a:spcPts val="0"/>
              </a:spcBef>
              <a:spcAft>
                <a:spcPts val="0"/>
              </a:spcAft>
              <a:buClr>
                <a:schemeClr val="dk1"/>
              </a:buClr>
              <a:buSzPts val="1100"/>
              <a:buFont typeface="Arial"/>
              <a:buNone/>
            </a:pPr>
            <a:r>
              <a:rPr lang="pt-BR"/>
              <a:t>    &lt;label for="newsletter" class="lbl label-large"&gt;Deseja receber as nossas novidades?&lt;/label&gt;</a:t>
            </a:r>
            <a:endParaRPr/>
          </a:p>
          <a:p>
            <a:pPr indent="0" lvl="0" marL="0" rtl="0" algn="l">
              <a:spcBef>
                <a:spcPts val="0"/>
              </a:spcBef>
              <a:spcAft>
                <a:spcPts val="0"/>
              </a:spcAft>
              <a:buClr>
                <a:schemeClr val="dk1"/>
              </a:buClr>
              <a:buSzPts val="1100"/>
              <a:buFont typeface="Arial"/>
              <a:buNone/>
            </a:pPr>
            <a:r>
              <a:rPr lang="pt-BR"/>
              <a:t>    &lt;input type="email" id="newsletter" class="input-custom"&gt;</a:t>
            </a:r>
            <a:endParaRPr/>
          </a:p>
          <a:p>
            <a:pPr indent="0" lvl="0" marL="0" rtl="0" algn="l">
              <a:spcBef>
                <a:spcPts val="0"/>
              </a:spcBef>
              <a:spcAft>
                <a:spcPts val="0"/>
              </a:spcAft>
              <a:buClr>
                <a:schemeClr val="dk1"/>
              </a:buClr>
              <a:buSzPts val="1100"/>
              <a:buFont typeface="Arial"/>
              <a:buNone/>
            </a:pPr>
            <a:r>
              <a:rPr lang="pt-BR"/>
              <a:t>    &lt;input class="btn" type="submit" value="enviar"&gt;</a:t>
            </a:r>
            <a:endParaRPr/>
          </a:p>
          <a:p>
            <a:pPr indent="0" lvl="0" marL="0" rtl="0" algn="l">
              <a:spcBef>
                <a:spcPts val="0"/>
              </a:spcBef>
              <a:spcAft>
                <a:spcPts val="0"/>
              </a:spcAft>
              <a:buClr>
                <a:schemeClr val="dk1"/>
              </a:buClr>
              <a:buSzPts val="1100"/>
              <a:buFont typeface="Arial"/>
              <a:buNone/>
            </a:pPr>
            <a:r>
              <a:rPr lang="pt-BR"/>
              <a:t>  &lt;/form&gt;</a:t>
            </a:r>
            <a:endParaRPr/>
          </a:p>
          <a:p>
            <a:pPr indent="0" lvl="0" marL="0" rtl="0" algn="l">
              <a:spcBef>
                <a:spcPts val="0"/>
              </a:spcBef>
              <a:spcAft>
                <a:spcPts val="0"/>
              </a:spcAft>
              <a:buClr>
                <a:schemeClr val="dk1"/>
              </a:buClr>
              <a:buSzPts val="1100"/>
              <a:buFont typeface="Arial"/>
              <a:buNone/>
            </a:pPr>
            <a:r>
              <a:rPr lang="pt-BR"/>
              <a:t>&lt;/div&gt;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t>body {</a:t>
            </a:r>
            <a:endParaRPr/>
          </a:p>
          <a:p>
            <a:pPr indent="0" lvl="0" marL="0" rtl="0" algn="l">
              <a:spcBef>
                <a:spcPts val="0"/>
              </a:spcBef>
              <a:spcAft>
                <a:spcPts val="0"/>
              </a:spcAft>
              <a:buClr>
                <a:schemeClr val="dk1"/>
              </a:buClr>
              <a:buSzPts val="1100"/>
              <a:buFont typeface="Arial"/>
              <a:buNone/>
            </a:pPr>
            <a:r>
              <a:rPr lang="pt-BR"/>
              <a:t>  font-family: sans-serif;</a:t>
            </a:r>
            <a:endParaRPr/>
          </a:p>
          <a:p>
            <a:pPr indent="0" lvl="0" marL="0" rtl="0" algn="l">
              <a:spcBef>
                <a:spcPts val="0"/>
              </a:spcBef>
              <a:spcAft>
                <a:spcPts val="0"/>
              </a:spcAft>
              <a:buClr>
                <a:schemeClr val="dk1"/>
              </a:buClr>
              <a:buSzPts val="1100"/>
              <a:buFont typeface="Arial"/>
              <a:buNone/>
            </a:pPr>
            <a:r>
              <a:rPr lang="pt-BR"/>
              <a:t>  display: grid;</a:t>
            </a:r>
            <a:endParaRPr/>
          </a:p>
          <a:p>
            <a:pPr indent="0" lvl="0" marL="0" rtl="0" algn="l">
              <a:spcBef>
                <a:spcPts val="0"/>
              </a:spcBef>
              <a:spcAft>
                <a:spcPts val="0"/>
              </a:spcAft>
              <a:buClr>
                <a:schemeClr val="dk1"/>
              </a:buClr>
              <a:buSzPts val="1100"/>
              <a:buFont typeface="Arial"/>
              <a:buNone/>
            </a:pPr>
            <a:r>
              <a:rPr lang="pt-BR"/>
              <a:t>  gap: 32px;</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form {</a:t>
            </a:r>
            <a:endParaRPr/>
          </a:p>
          <a:p>
            <a:pPr indent="0" lvl="0" marL="0" rtl="0" algn="l">
              <a:spcBef>
                <a:spcPts val="0"/>
              </a:spcBef>
              <a:spcAft>
                <a:spcPts val="0"/>
              </a:spcAft>
              <a:buClr>
                <a:schemeClr val="dk1"/>
              </a:buClr>
              <a:buSzPts val="1100"/>
              <a:buFont typeface="Arial"/>
              <a:buNone/>
            </a:pPr>
            <a:r>
              <a:rPr lang="pt-BR"/>
              <a:t>    padding: 24px 24px;</a:t>
            </a:r>
            <a:endParaRPr/>
          </a:p>
          <a:p>
            <a:pPr indent="0" lvl="0" marL="0" rtl="0" algn="l">
              <a:spcBef>
                <a:spcPts val="0"/>
              </a:spcBef>
              <a:spcAft>
                <a:spcPts val="0"/>
              </a:spcAft>
              <a:buClr>
                <a:schemeClr val="dk1"/>
              </a:buClr>
              <a:buSzPts val="1100"/>
              <a:buFont typeface="Arial"/>
              <a:buNone/>
            </a:pPr>
            <a:r>
              <a:rPr lang="pt-BR"/>
              <a:t>  border: 2px dashed black;</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o código começa aqui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dev 1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.busca {</a:t>
            </a:r>
            <a:endParaRPr/>
          </a:p>
          <a:p>
            <a:pPr indent="0" lvl="0" marL="0" rtl="0" algn="l">
              <a:spcBef>
                <a:spcPts val="0"/>
              </a:spcBef>
              <a:spcAft>
                <a:spcPts val="0"/>
              </a:spcAft>
              <a:buClr>
                <a:schemeClr val="dk1"/>
              </a:buClr>
              <a:buSzPts val="1100"/>
              <a:buFont typeface="Arial"/>
              <a:buNone/>
            </a:pPr>
            <a:r>
              <a:rPr lang="pt-BR"/>
              <a:t>  display: block;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button {</a:t>
            </a:r>
            <a:endParaRPr/>
          </a:p>
          <a:p>
            <a:pPr indent="0" lvl="0" marL="0" rtl="0" algn="l">
              <a:spcBef>
                <a:spcPts val="0"/>
              </a:spcBef>
              <a:spcAft>
                <a:spcPts val="0"/>
              </a:spcAft>
              <a:buClr>
                <a:schemeClr val="dk1"/>
              </a:buClr>
              <a:buSzPts val="1100"/>
              <a:buFont typeface="Arial"/>
              <a:buNone/>
            </a:pPr>
            <a:r>
              <a:rPr lang="pt-BR"/>
              <a:t>    border-top-left-radius: 0 !important;</a:t>
            </a:r>
            <a:endParaRPr/>
          </a:p>
          <a:p>
            <a:pPr indent="0" lvl="0" marL="0" rtl="0" algn="l">
              <a:spcBef>
                <a:spcPts val="0"/>
              </a:spcBef>
              <a:spcAft>
                <a:spcPts val="0"/>
              </a:spcAft>
              <a:buClr>
                <a:schemeClr val="dk1"/>
              </a:buClr>
              <a:buSzPts val="1100"/>
              <a:buFont typeface="Arial"/>
              <a:buNone/>
            </a:pPr>
            <a:r>
              <a:rPr lang="pt-BR"/>
              <a:t>    border-bottom-left-radius: 0 !important;</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#input-busca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border-top-left-radius: 6px;</a:t>
            </a:r>
            <a:endParaRPr/>
          </a:p>
          <a:p>
            <a:pPr indent="0" lvl="0" marL="0" rtl="0" algn="l">
              <a:spcBef>
                <a:spcPts val="0"/>
              </a:spcBef>
              <a:spcAft>
                <a:spcPts val="0"/>
              </a:spcAft>
              <a:buClr>
                <a:schemeClr val="dk1"/>
              </a:buClr>
              <a:buSzPts val="1100"/>
              <a:buFont typeface="Arial"/>
              <a:buNone/>
            </a:pPr>
            <a:r>
              <a:rPr lang="pt-BR"/>
              <a:t>    border-bottom-left-radius: 6px;</a:t>
            </a:r>
            <a:endParaRPr/>
          </a:p>
          <a:p>
            <a:pPr indent="0" lvl="0" marL="0" rtl="0" algn="l">
              <a:spcBef>
                <a:spcPts val="0"/>
              </a:spcBef>
              <a:spcAft>
                <a:spcPts val="0"/>
              </a:spcAft>
              <a:buClr>
                <a:schemeClr val="dk1"/>
              </a:buClr>
              <a:buSzPts val="1100"/>
              <a:buFont typeface="Arial"/>
              <a:buNone/>
            </a:pPr>
            <a:r>
              <a:rPr lang="pt-BR"/>
              <a:t>    padding: 4px 16px;</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div {</a:t>
            </a:r>
            <a:endParaRPr/>
          </a:p>
          <a:p>
            <a:pPr indent="0" lvl="0" marL="0" rtl="0" algn="l">
              <a:spcBef>
                <a:spcPts val="0"/>
              </a:spcBef>
              <a:spcAft>
                <a:spcPts val="0"/>
              </a:spcAft>
              <a:buClr>
                <a:schemeClr val="dk1"/>
              </a:buClr>
              <a:buSzPts val="1100"/>
              <a:buFont typeface="Arial"/>
              <a:buNone/>
            </a:pPr>
            <a:r>
              <a:rPr lang="pt-BR"/>
              <a:t>    display: flex;</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.input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button.btn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border-radius: 6px;</a:t>
            </a:r>
            <a:endParaRPr/>
          </a:p>
          <a:p>
            <a:pPr indent="0" lvl="0" marL="0" rtl="0" algn="l">
              <a:spcBef>
                <a:spcPts val="0"/>
              </a:spcBef>
              <a:spcAft>
                <a:spcPts val="0"/>
              </a:spcAft>
              <a:buClr>
                <a:schemeClr val="dk1"/>
              </a:buClr>
              <a:buSzPts val="1100"/>
              <a:buFont typeface="Arial"/>
              <a:buNone/>
            </a:pPr>
            <a:r>
              <a:rPr lang="pt-BR"/>
              <a:t>  padding: 4px 16px;</a:t>
            </a:r>
            <a:endParaRPr/>
          </a:p>
          <a:p>
            <a:pPr indent="0" lvl="0" marL="0" rtl="0" algn="l">
              <a:spcBef>
                <a:spcPts val="0"/>
              </a:spcBef>
              <a:spcAft>
                <a:spcPts val="0"/>
              </a:spcAft>
              <a:buClr>
                <a:schemeClr val="dk1"/>
              </a:buClr>
              <a:buSzPts val="1100"/>
              <a:buFont typeface="Arial"/>
              <a:buNone/>
            </a:pPr>
            <a:r>
              <a:rPr lang="pt-BR"/>
              <a:t>  background-color: white;</a:t>
            </a:r>
            <a:endParaRPr/>
          </a:p>
          <a:p>
            <a:pPr indent="0" lvl="0" marL="0" rtl="0" algn="l">
              <a:spcBef>
                <a:spcPts val="0"/>
              </a:spcBef>
              <a:spcAft>
                <a:spcPts val="0"/>
              </a:spcAft>
              <a:buClr>
                <a:schemeClr val="dk1"/>
              </a:buClr>
              <a:buSzPts val="1100"/>
              <a:buFont typeface="Arial"/>
              <a:buNone/>
            </a:pPr>
            <a:r>
              <a:rPr lang="pt-BR"/>
              <a:t>  font-weight: bold;</a:t>
            </a:r>
            <a:endParaRPr/>
          </a:p>
          <a:p>
            <a:pPr indent="0" lvl="0" marL="0" rtl="0" algn="l">
              <a:spcBef>
                <a:spcPts val="0"/>
              </a:spcBef>
              <a:spcAft>
                <a:spcPts val="0"/>
              </a:spcAft>
              <a:buClr>
                <a:schemeClr val="dk1"/>
              </a:buClr>
              <a:buSzPts val="1100"/>
              <a:buFont typeface="Arial"/>
              <a:buNone/>
            </a:pPr>
            <a:r>
              <a:rPr lang="pt-BR"/>
              <a:t>  font-size: 16px;</a:t>
            </a:r>
            <a:endParaRPr/>
          </a:p>
          <a:p>
            <a:pPr indent="0" lvl="0" marL="0" rtl="0" algn="l">
              <a:spcBef>
                <a:spcPts val="0"/>
              </a:spcBef>
              <a:spcAft>
                <a:spcPts val="0"/>
              </a:spcAft>
              <a:buClr>
                <a:schemeClr val="dk1"/>
              </a:buClr>
              <a:buSzPts val="1100"/>
              <a:buFont typeface="Arial"/>
              <a:buNone/>
            </a:pPr>
            <a:r>
              <a:rPr lang="pt-BR"/>
              <a:t>  color: black;</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label {</a:t>
            </a:r>
            <a:endParaRPr/>
          </a:p>
          <a:p>
            <a:pPr indent="0" lvl="0" marL="0" rtl="0" algn="l">
              <a:spcBef>
                <a:spcPts val="0"/>
              </a:spcBef>
              <a:spcAft>
                <a:spcPts val="0"/>
              </a:spcAft>
              <a:buClr>
                <a:schemeClr val="dk1"/>
              </a:buClr>
              <a:buSzPts val="1100"/>
              <a:buFont typeface="Arial"/>
              <a:buNone/>
            </a:pPr>
            <a:r>
              <a:rPr lang="pt-BR"/>
              <a:t>  padding-bottom: 8px;</a:t>
            </a:r>
            <a:endParaRPr/>
          </a:p>
          <a:p>
            <a:pPr indent="0" lvl="0" marL="0" rtl="0" algn="l">
              <a:spcBef>
                <a:spcPts val="0"/>
              </a:spcBef>
              <a:spcAft>
                <a:spcPts val="0"/>
              </a:spcAft>
              <a:buClr>
                <a:schemeClr val="dk1"/>
              </a:buClr>
              <a:buSzPts val="1100"/>
              <a:buFont typeface="Arial"/>
              <a:buNone/>
            </a:pPr>
            <a:r>
              <a:rPr lang="pt-BR"/>
              <a:t>  display: block;</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dev 2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form {</a:t>
            </a:r>
            <a:endParaRPr/>
          </a:p>
          <a:p>
            <a:pPr indent="0" lvl="0" marL="0" rtl="0" algn="l">
              <a:spcBef>
                <a:spcPts val="0"/>
              </a:spcBef>
              <a:spcAft>
                <a:spcPts val="0"/>
              </a:spcAft>
              <a:buClr>
                <a:schemeClr val="dk1"/>
              </a:buClr>
              <a:buSzPts val="1100"/>
              <a:buFont typeface="Arial"/>
              <a:buNone/>
            </a:pPr>
            <a:r>
              <a:rPr lang="pt-BR"/>
              <a:t>  display: grid;</a:t>
            </a:r>
            <a:endParaRPr/>
          </a:p>
          <a:p>
            <a:pPr indent="0" lvl="0" marL="0" rtl="0" algn="l">
              <a:spcBef>
                <a:spcPts val="0"/>
              </a:spcBef>
              <a:spcAft>
                <a:spcPts val="0"/>
              </a:spcAft>
              <a:buClr>
                <a:schemeClr val="dk1"/>
              </a:buClr>
              <a:buSzPts val="1100"/>
              <a:buFont typeface="Arial"/>
              <a:buNone/>
            </a:pPr>
            <a:r>
              <a:rPr lang="pt-BR"/>
              <a:t>  grid-template-columns: 1fr 4fr;</a:t>
            </a:r>
            <a:endParaRPr/>
          </a:p>
          <a:p>
            <a:pPr indent="0" lvl="0" marL="0" rtl="0" algn="l">
              <a:spcBef>
                <a:spcPts val="0"/>
              </a:spcBef>
              <a:spcAft>
                <a:spcPts val="0"/>
              </a:spcAft>
              <a:buClr>
                <a:schemeClr val="dk1"/>
              </a:buClr>
              <a:buSzPts val="1100"/>
              <a:buFont typeface="Arial"/>
              <a:buNone/>
            </a:pPr>
            <a:r>
              <a:rPr lang="pt-BR"/>
              <a:t>  gap: 12px;</a:t>
            </a:r>
            <a:endParaRPr/>
          </a:p>
          <a:p>
            <a:pPr indent="0" lvl="0" marL="0" rtl="0" algn="l">
              <a:spcBef>
                <a:spcPts val="0"/>
              </a:spcBef>
              <a:spcAft>
                <a:spcPts val="0"/>
              </a:spcAft>
              <a:buClr>
                <a:schemeClr val="dk1"/>
              </a:buClr>
              <a:buSzPts val="1100"/>
              <a:buFont typeface="Arial"/>
              <a:buNone/>
            </a:pPr>
            <a:r>
              <a:rPr lang="pt-BR"/>
              <a:t>  align-items: center;</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.lbl {</a:t>
            </a:r>
            <a:endParaRPr/>
          </a:p>
          <a:p>
            <a:pPr indent="0" lvl="0" marL="0" rtl="0" algn="l">
              <a:spcBef>
                <a:spcPts val="0"/>
              </a:spcBef>
              <a:spcAft>
                <a:spcPts val="0"/>
              </a:spcAft>
              <a:buClr>
                <a:schemeClr val="dk1"/>
              </a:buClr>
              <a:buSzPts val="1100"/>
              <a:buFont typeface="Arial"/>
              <a:buNone/>
            </a:pPr>
            <a:r>
              <a:rPr lang="pt-BR"/>
              <a:t>  padding-bottom: 0;</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.input-custom {</a:t>
            </a:r>
            <a:endParaRPr/>
          </a:p>
          <a:p>
            <a:pPr indent="0" lvl="0" marL="0" rtl="0" algn="l">
              <a:spcBef>
                <a:spcPts val="0"/>
              </a:spcBef>
              <a:spcAft>
                <a:spcPts val="0"/>
              </a:spcAft>
              <a:buClr>
                <a:schemeClr val="dk1"/>
              </a:buClr>
              <a:buSzPts val="1100"/>
              <a:buFont typeface="Arial"/>
              <a:buNone/>
            </a:pPr>
            <a:r>
              <a:rPr lang="pt-BR"/>
              <a:t>  border-radius: 6px;</a:t>
            </a:r>
            <a:endParaRPr/>
          </a:p>
          <a:p>
            <a:pPr indent="0" lvl="0" marL="0" rtl="0" algn="l">
              <a:spcBef>
                <a:spcPts val="0"/>
              </a:spcBef>
              <a:spcAft>
                <a:spcPts val="0"/>
              </a:spcAft>
              <a:buClr>
                <a:schemeClr val="dk1"/>
              </a:buClr>
              <a:buSzPts val="1100"/>
              <a:buFont typeface="Arial"/>
              <a:buNone/>
            </a:pPr>
            <a:r>
              <a:rPr lang="pt-BR"/>
              <a:t>  padding: 4px 16px;</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.button {</a:t>
            </a:r>
            <a:endParaRPr/>
          </a:p>
          <a:p>
            <a:pPr indent="0" lvl="0" marL="0" rtl="0" algn="l">
              <a:spcBef>
                <a:spcPts val="0"/>
              </a:spcBef>
              <a:spcAft>
                <a:spcPts val="0"/>
              </a:spcAft>
              <a:buClr>
                <a:schemeClr val="dk1"/>
              </a:buClr>
              <a:buSzPts val="1100"/>
              <a:buFont typeface="Arial"/>
              <a:buNone/>
            </a:pPr>
            <a:r>
              <a:rPr lang="pt-BR"/>
              <a:t>  background-color: black;</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border-radius: 6px;</a:t>
            </a:r>
            <a:endParaRPr/>
          </a:p>
          <a:p>
            <a:pPr indent="0" lvl="0" marL="0" rtl="0" algn="l">
              <a:spcBef>
                <a:spcPts val="0"/>
              </a:spcBef>
              <a:spcAft>
                <a:spcPts val="0"/>
              </a:spcAft>
              <a:buClr>
                <a:schemeClr val="dk1"/>
              </a:buClr>
              <a:buSzPts val="1100"/>
              <a:buFont typeface="Arial"/>
              <a:buNone/>
            </a:pPr>
            <a:r>
              <a:rPr lang="pt-BR"/>
              <a:t>  padding: 4px 16px;</a:t>
            </a:r>
            <a:endParaRPr/>
          </a:p>
          <a:p>
            <a:pPr indent="0" lvl="0" marL="0" rtl="0" algn="l">
              <a:spcBef>
                <a:spcPts val="0"/>
              </a:spcBef>
              <a:spcAft>
                <a:spcPts val="0"/>
              </a:spcAft>
              <a:buClr>
                <a:schemeClr val="dk1"/>
              </a:buClr>
              <a:buSzPts val="1100"/>
              <a:buFont typeface="Arial"/>
              <a:buNone/>
            </a:pPr>
            <a:r>
              <a:rPr lang="pt-BR"/>
              <a:t>  color: white;</a:t>
            </a:r>
            <a:endParaRPr/>
          </a:p>
          <a:p>
            <a:pPr indent="0" lvl="0" marL="0" rtl="0" algn="l">
              <a:spcBef>
                <a:spcPts val="0"/>
              </a:spcBef>
              <a:spcAft>
                <a:spcPts val="0"/>
              </a:spcAft>
              <a:buClr>
                <a:schemeClr val="dk1"/>
              </a:buClr>
              <a:buSzPts val="1100"/>
              <a:buFont typeface="Arial"/>
              <a:buNone/>
            </a:pPr>
            <a:r>
              <a:rPr lang="pt-BR"/>
              <a:t>  font-weight: bold;</a:t>
            </a:r>
            <a:endParaRPr/>
          </a:p>
          <a:p>
            <a:pPr indent="0" lvl="0" marL="0" rtl="0" algn="l">
              <a:spcBef>
                <a:spcPts val="0"/>
              </a:spcBef>
              <a:spcAft>
                <a:spcPts val="0"/>
              </a:spcAft>
              <a:buClr>
                <a:schemeClr val="dk1"/>
              </a:buClr>
              <a:buSzPts val="1100"/>
              <a:buFont typeface="Arial"/>
              <a:buNone/>
            </a:pPr>
            <a:r>
              <a:rPr lang="pt-BR"/>
              <a:t>  font-size: 16px;</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 dev 3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#newsletter {</a:t>
            </a:r>
            <a:endParaRPr/>
          </a:p>
          <a:p>
            <a:pPr indent="0" lvl="0" marL="0" rtl="0" algn="l">
              <a:spcBef>
                <a:spcPts val="0"/>
              </a:spcBef>
              <a:spcAft>
                <a:spcPts val="0"/>
              </a:spcAft>
              <a:buClr>
                <a:schemeClr val="dk1"/>
              </a:buClr>
              <a:buSzPts val="1100"/>
              <a:buFont typeface="Arial"/>
              <a:buNone/>
            </a:pPr>
            <a:r>
              <a:rPr lang="pt-BR"/>
              <a:t>  form {</a:t>
            </a:r>
            <a:endParaRPr/>
          </a:p>
          <a:p>
            <a:pPr indent="0" lvl="0" marL="0" rtl="0" algn="l">
              <a:spcBef>
                <a:spcPts val="0"/>
              </a:spcBef>
              <a:spcAft>
                <a:spcPts val="0"/>
              </a:spcAft>
              <a:buClr>
                <a:schemeClr val="dk1"/>
              </a:buClr>
              <a:buSzPts val="1100"/>
              <a:buFont typeface="Arial"/>
              <a:buNone/>
            </a:pPr>
            <a:r>
              <a:rPr lang="pt-BR"/>
              <a:t>    display: block;</a:t>
            </a:r>
            <a:endParaRPr/>
          </a:p>
          <a:p>
            <a:pPr indent="0" lvl="0" marL="0" rtl="0" algn="l">
              <a:spcBef>
                <a:spcPts val="0"/>
              </a:spcBef>
              <a:spcAft>
                <a:spcPts val="0"/>
              </a:spcAft>
              <a:buClr>
                <a:schemeClr val="dk1"/>
              </a:buClr>
              <a:buSzPts val="1100"/>
              <a:buFont typeface="Arial"/>
              <a:buNone/>
            </a:pPr>
            <a:r>
              <a:rPr lang="pt-BR"/>
              <a:t>    text-align: center;</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.label-large {</a:t>
            </a:r>
            <a:endParaRPr/>
          </a:p>
          <a:p>
            <a:pPr indent="0" lvl="0" marL="0" rtl="0" algn="l">
              <a:spcBef>
                <a:spcPts val="0"/>
              </a:spcBef>
              <a:spcAft>
                <a:spcPts val="0"/>
              </a:spcAft>
              <a:buClr>
                <a:schemeClr val="dk1"/>
              </a:buClr>
              <a:buSzPts val="1100"/>
              <a:buFont typeface="Arial"/>
              <a:buNone/>
            </a:pPr>
            <a:r>
              <a:rPr lang="pt-BR"/>
              <a:t>  font-size: 24px;</a:t>
            </a:r>
            <a:endParaRPr/>
          </a:p>
          <a:p>
            <a:pPr indent="0" lvl="0" marL="0" rtl="0" algn="l">
              <a:spcBef>
                <a:spcPts val="0"/>
              </a:spcBef>
              <a:spcAft>
                <a:spcPts val="0"/>
              </a:spcAft>
              <a:buClr>
                <a:schemeClr val="dk1"/>
              </a:buClr>
              <a:buSzPts val="1100"/>
              <a:buFont typeface="Arial"/>
              <a:buNone/>
            </a:pPr>
            <a:r>
              <a:rPr lang="pt-BR"/>
              <a:t>  padding-bottom: 16px;</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 input {</a:t>
            </a:r>
            <a:endParaRPr/>
          </a:p>
          <a:p>
            <a:pPr indent="0" lvl="0" marL="0" rtl="0" algn="l">
              <a:spcBef>
                <a:spcPts val="0"/>
              </a:spcBef>
              <a:spcAft>
                <a:spcPts val="0"/>
              </a:spcAft>
              <a:buClr>
                <a:schemeClr val="dk1"/>
              </a:buClr>
              <a:buSzPts val="1100"/>
              <a:buFont typeface="Arial"/>
              <a:buNone/>
            </a:pPr>
            <a:r>
              <a:rPr lang="pt-BR"/>
              <a:t>    border-radius: 0;</a:t>
            </a:r>
            <a:endParaRPr/>
          </a:p>
          <a:p>
            <a:pPr indent="0" lvl="0" marL="0" rtl="0" algn="l">
              <a:spcBef>
                <a:spcPts val="0"/>
              </a:spcBef>
              <a:spcAft>
                <a:spcPts val="0"/>
              </a:spcAft>
              <a:buClr>
                <a:schemeClr val="dk1"/>
              </a:buClr>
              <a:buSzPts val="1100"/>
              <a:buFont typeface="Arial"/>
              <a:buNone/>
            </a:pPr>
            <a:r>
              <a:rPr lang="pt-BR"/>
              <a:t>    border-top: 0;</a:t>
            </a:r>
            <a:endParaRPr/>
          </a:p>
          <a:p>
            <a:pPr indent="0" lvl="0" marL="0" rtl="0" algn="l">
              <a:spcBef>
                <a:spcPts val="0"/>
              </a:spcBef>
              <a:spcAft>
                <a:spcPts val="0"/>
              </a:spcAft>
              <a:buClr>
                <a:schemeClr val="dk1"/>
              </a:buClr>
              <a:buSzPts val="1100"/>
              <a:buFont typeface="Arial"/>
              <a:buNone/>
            </a:pPr>
            <a:r>
              <a:rPr lang="pt-BR"/>
              <a:t>    border-left: 0;</a:t>
            </a:r>
            <a:endParaRPr/>
          </a:p>
          <a:p>
            <a:pPr indent="0" lvl="0" marL="0" rtl="0" algn="l">
              <a:spcBef>
                <a:spcPts val="0"/>
              </a:spcBef>
              <a:spcAft>
                <a:spcPts val="0"/>
              </a:spcAft>
              <a:buClr>
                <a:schemeClr val="dk1"/>
              </a:buClr>
              <a:buSzPts val="1100"/>
              <a:buFont typeface="Arial"/>
              <a:buNone/>
            </a:pPr>
            <a:r>
              <a:rPr lang="pt-BR"/>
              <a:t>    border-right: 0;</a:t>
            </a:r>
            <a:endParaRPr/>
          </a:p>
          <a:p>
            <a:pPr indent="0" lvl="0" marL="0" rtl="0" algn="l">
              <a:spcBef>
                <a:spcPts val="0"/>
              </a:spcBef>
              <a:spcAft>
                <a:spcPts val="0"/>
              </a:spcAft>
              <a:buClr>
                <a:schemeClr val="dk1"/>
              </a:buClr>
              <a:buSzPts val="1100"/>
              <a:buFont typeface="Arial"/>
              <a:buNone/>
            </a:pPr>
            <a:r>
              <a:rPr lang="pt-BR"/>
              <a:t>    border-color: black;</a:t>
            </a:r>
            <a:endParaRPr/>
          </a:p>
          <a:p>
            <a:pPr indent="0" lvl="0" marL="0" rtl="0" algn="l">
              <a:spcBef>
                <a:spcPts val="0"/>
              </a:spcBef>
              <a:spcAft>
                <a:spcPts val="0"/>
              </a:spcAft>
              <a:buClr>
                <a:schemeClr val="dk1"/>
              </a:buClr>
              <a:buSzPts val="1100"/>
              <a:buFont typeface="Arial"/>
              <a:buNone/>
            </a:pPr>
            <a:r>
              <a:rPr lang="pt-BR"/>
              <a:t>    font-size: 20px;</a:t>
            </a:r>
            <a:endParaRPr/>
          </a:p>
          <a:p>
            <a:pPr indent="0" lvl="0" marL="0" rtl="0" algn="l">
              <a:spcBef>
                <a:spcPts val="0"/>
              </a:spcBef>
              <a:spcAft>
                <a:spcPts val="0"/>
              </a:spcAft>
              <a:buClr>
                <a:schemeClr val="dk1"/>
              </a:buClr>
              <a:buSzPts val="1100"/>
              <a:buFont typeface="Arial"/>
              <a:buNone/>
            </a:pPr>
            <a:r>
              <a:rPr lang="pt-BR"/>
              <a:t>    padding-left: 0;</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 .btn {</a:t>
            </a:r>
            <a:endParaRPr/>
          </a:p>
          <a:p>
            <a:pPr indent="0" lvl="0" marL="0" rtl="0" algn="l">
              <a:spcBef>
                <a:spcPts val="0"/>
              </a:spcBef>
              <a:spcAft>
                <a:spcPts val="0"/>
              </a:spcAft>
              <a:buClr>
                <a:schemeClr val="dk1"/>
              </a:buClr>
              <a:buSzPts val="1100"/>
              <a:buFont typeface="Arial"/>
              <a:buNone/>
            </a:pPr>
            <a:r>
              <a:rPr lang="pt-BR"/>
              <a:t>      font-size: 20px;</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  }</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input[type='submit'],</a:t>
            </a:r>
            <a:endParaRPr/>
          </a:p>
          <a:p>
            <a:pPr indent="0" lvl="0" marL="0" rtl="0" algn="l">
              <a:spcBef>
                <a:spcPts val="0"/>
              </a:spcBef>
              <a:spcAft>
                <a:spcPts val="0"/>
              </a:spcAft>
              <a:buClr>
                <a:schemeClr val="dk1"/>
              </a:buClr>
              <a:buSzPts val="1100"/>
              <a:buFont typeface="Arial"/>
              <a:buNone/>
            </a:pPr>
            <a:r>
              <a:rPr lang="pt-BR"/>
              <a:t>input[type='button'] {</a:t>
            </a:r>
            <a:endParaRPr/>
          </a:p>
          <a:p>
            <a:pPr indent="0" lvl="0" marL="0" rtl="0" algn="l">
              <a:spcBef>
                <a:spcPts val="0"/>
              </a:spcBef>
              <a:spcAft>
                <a:spcPts val="0"/>
              </a:spcAft>
              <a:buClr>
                <a:schemeClr val="dk1"/>
              </a:buClr>
              <a:buSzPts val="1100"/>
              <a:buFont typeface="Arial"/>
              <a:buNone/>
            </a:pPr>
            <a:r>
              <a:rPr lang="pt-BR"/>
              <a:t>  border: 2px solid black;</a:t>
            </a:r>
            <a:endParaRPr/>
          </a:p>
          <a:p>
            <a:pPr indent="0" lvl="0" marL="0" rtl="0" algn="l">
              <a:spcBef>
                <a:spcPts val="0"/>
              </a:spcBef>
              <a:spcAft>
                <a:spcPts val="0"/>
              </a:spcAft>
              <a:buClr>
                <a:schemeClr val="dk1"/>
              </a:buClr>
              <a:buSzPts val="1100"/>
              <a:buFont typeface="Arial"/>
              <a:buNone/>
            </a:pPr>
            <a:r>
              <a:rPr lang="pt-BR"/>
              <a:t>  border-radius: 6px;</a:t>
            </a:r>
            <a:endParaRPr/>
          </a:p>
          <a:p>
            <a:pPr indent="0" lvl="0" marL="0" rtl="0" algn="l">
              <a:spcBef>
                <a:spcPts val="0"/>
              </a:spcBef>
              <a:spcAft>
                <a:spcPts val="0"/>
              </a:spcAft>
              <a:buClr>
                <a:schemeClr val="dk1"/>
              </a:buClr>
              <a:buSzPts val="1100"/>
              <a:buFont typeface="Arial"/>
              <a:buNone/>
            </a:pPr>
            <a:r>
              <a:rPr lang="pt-BR"/>
              <a:t>  padding: 4px 16px;</a:t>
            </a:r>
            <a:endParaRPr/>
          </a:p>
          <a:p>
            <a:pPr indent="0" lvl="0" marL="0" rtl="0" algn="l">
              <a:spcBef>
                <a:spcPts val="0"/>
              </a:spcBef>
              <a:spcAft>
                <a:spcPts val="0"/>
              </a:spcAft>
              <a:buClr>
                <a:schemeClr val="dk1"/>
              </a:buClr>
              <a:buSzPts val="1100"/>
              <a:buFont typeface="Arial"/>
              <a:buNone/>
            </a:pPr>
            <a:r>
              <a:rPr lang="pt-BR"/>
              <a:t>  background-color: white;</a:t>
            </a:r>
            <a:endParaRPr/>
          </a:p>
          <a:p>
            <a:pPr indent="0" lvl="0" marL="0" rtl="0" algn="l">
              <a:spcBef>
                <a:spcPts val="0"/>
              </a:spcBef>
              <a:spcAft>
                <a:spcPts val="0"/>
              </a:spcAft>
              <a:buClr>
                <a:schemeClr val="dk1"/>
              </a:buClr>
              <a:buSzPts val="1100"/>
              <a:buFont typeface="Arial"/>
              <a:buNone/>
            </a:pPr>
            <a:r>
              <a:rPr lang="pt-BR"/>
              <a:t>  font-weight: bold;</a:t>
            </a:r>
            <a:endParaRPr/>
          </a:p>
          <a:p>
            <a:pPr indent="0" lvl="0" marL="0" rtl="0" algn="l">
              <a:spcBef>
                <a:spcPts val="0"/>
              </a:spcBef>
              <a:spcAft>
                <a:spcPts val="0"/>
              </a:spcAft>
              <a:buClr>
                <a:schemeClr val="dk1"/>
              </a:buClr>
              <a:buSzPts val="1100"/>
              <a:buFont typeface="Arial"/>
              <a:buNone/>
            </a:pPr>
            <a:r>
              <a:rPr lang="pt-BR"/>
              <a:t>  font-size: 16px;</a:t>
            </a:r>
            <a:endParaRPr/>
          </a:p>
          <a:p>
            <a:pPr indent="0" lvl="0" marL="0" rtl="0" algn="l">
              <a:spcBef>
                <a:spcPts val="0"/>
              </a:spcBef>
              <a:spcAft>
                <a:spcPts val="0"/>
              </a:spcAft>
              <a:buClr>
                <a:schemeClr val="dk1"/>
              </a:buClr>
              <a:buSzPts val="1100"/>
              <a:buFont typeface="Arial"/>
              <a:buNone/>
            </a:pPr>
            <a:r>
              <a:rPr lang="pt-BR"/>
              <a:t>  color: black;</a:t>
            </a:r>
            <a:endParaRPr/>
          </a:p>
          <a:p>
            <a:pPr indent="0" lvl="0" marL="0" rtl="0" algn="l">
              <a:spcBef>
                <a:spcPts val="0"/>
              </a:spcBef>
              <a:spcAft>
                <a:spcPts val="0"/>
              </a:spcAft>
              <a:buClr>
                <a:schemeClr val="dk1"/>
              </a:buClr>
              <a:buSzPts val="1100"/>
              <a:buFont typeface="Arial"/>
              <a:buNone/>
            </a:pPr>
            <a:r>
              <a:rPr lang="pt-BR"/>
              <a: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7589b77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7589b770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diferente do bloco, o elemento</a:t>
            </a:r>
            <a:r>
              <a:rPr b="1" lang="pt-BR"/>
              <a:t> não é independente</a:t>
            </a:r>
            <a:r>
              <a:rPr lang="pt-BR"/>
              <a:t>, pois ele depende do bloco, </a:t>
            </a:r>
            <a:r>
              <a:rPr b="1" lang="pt-BR"/>
              <a:t>inclusive </a:t>
            </a:r>
            <a:r>
              <a:rPr lang="pt-BR"/>
              <a:t>em sua </a:t>
            </a:r>
            <a:r>
              <a:rPr b="1" lang="pt-BR"/>
              <a:t>nomenclatura</a:t>
            </a:r>
            <a:endParaRPr b="1"/>
          </a:p>
          <a:p>
            <a:pPr indent="0" lvl="0" marL="0" rtl="0" algn="l">
              <a:spcBef>
                <a:spcPts val="0"/>
              </a:spcBef>
              <a:spcAft>
                <a:spcPts val="0"/>
              </a:spcAft>
              <a:buNone/>
            </a:pPr>
            <a:r>
              <a:t/>
            </a:r>
            <a:endParaRPr/>
          </a:p>
          <a:p>
            <a:pPr indent="0" lvl="0" marL="0" rtl="0" algn="l">
              <a:spcBef>
                <a:spcPts val="0"/>
              </a:spcBef>
              <a:spcAft>
                <a:spcPts val="0"/>
              </a:spcAft>
              <a:buNone/>
            </a:pPr>
            <a:r>
              <a:rPr lang="pt-BR"/>
              <a:t>como exercício, desenhem mentalmente </a:t>
            </a:r>
            <a:r>
              <a:rPr b="1" lang="pt-BR"/>
              <a:t>dentes</a:t>
            </a:r>
            <a:r>
              <a:rPr lang="pt-BR"/>
              <a:t>, agora ao lado desenhe mentalemente </a:t>
            </a:r>
            <a:r>
              <a:rPr b="1" lang="pt-BR"/>
              <a:t>um gancho</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pt-BR"/>
              <a:t>vou perguntar: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hwUGJXm02ZQ" TargetMode="Externa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9.png"/><Relationship Id="rId7" Type="http://schemas.openxmlformats.org/officeDocument/2006/relationships/image" Target="../media/image25.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en.io/jomar-ant-nio-cardoso/pen/GRyNbOM?editors=1100"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www.youtube.com/watch?v=hwUGJXm02ZQ"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yandex.com/dev/bem/" TargetMode="External"/><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BEM</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 metodologia CSS que resolve “tudo”</a:t>
            </a:r>
            <a:endParaRPr/>
          </a:p>
        </p:txBody>
      </p:sp>
      <p:pic>
        <p:nvPicPr>
          <p:cNvPr descr="Tim was the man. As a teenager he dreamed of making it big in the United States and immigrated to America dead set on never returning home again. However, just a few years later, he got kicked out of the country for smoking pot in a stolen car. After a few years back in Brazil he revolutionized Brazilian popular music and became one of the greatest soul artists of his lifetime. He married five times (or did he?), served multiple prison sentences (that's for sure), and at the height of his fame joined that UFO-obsessed religious cult -- how about that?&#10;&#10;From the album World Psychedelic Classics 4: Nobody Can Live Forever – The Existential Soul of Tim Maia, out now on Luaka Bop.&#10;&#10;Buy World Psychedelic Classics 4: Nobody Can Live Forever – The Existential Soul of Tim Maia on Vinyl &amp; CD:&#10;Luaka Bop Store: https://luakabop.com/catalog/world-psychedelic-classics-4-nobody-can-live-forever-the-existential-soul-of-tim-maia/&#10;&#10;Stream World Psychedelic Classics 4: Nobody Can Live Forever – The Existential Soul of Tim Maia: &#10;Spotify: https://open.spotify.com/album/0q41u8oMFT9Ewr2tqGnmL8?si=SloCGMNnSv2dFvj0Ik2ydQ&#10;Apple Music: https://music.apple.com/us/album/world-psychedelic-classics-4-nobody-can-live-forever/548525301&#10;&#10;An animated short on Tim Maia, narrated by Devendra Banhart: https://www.youtube.com/watch?v=V9CaUKrGS3Y&amp;feature=share&amp;list=PLZN-Qk4Q9ORCfijFXUtQPTdRFIq4o8jvT&#10;&#10;Follow Tim Maia:&#10;&#10;Website: http://timmaia.com.br/&#10;Facebook: https://facebook.com/TimMaiaOfficial/&#10;Instagram: https://instagram.com/timmaia.oficial/&#10;&#10;Learn more about the artist, the album, and the ultimate secrets of life at https://luakabop.com.&#10;&#10;LYRICS:&#10;&#10;O caminho do bem (Repeat x 3)&#10;Já iniciou&#10;Está acontecendo&#10;Fase racional&#10;Não estou sabendo&#10;O caminho do bem (leia logo, saiba logo)&#10;O caminho do bem (está na hora, é agora)&#10;O caminho do bem (acredite, não duvide)&#10;O caminho do bem&#10;O caminho do bem é um só caminho&#10;O caminho do bem é para todos&#10;O caminho do bem é racional&#10;O caminho do bem (Repeat x 4)&#10;Pode aguardar&#10;Que o mundo inteiro&#10;Logo saberá&#10;No Brasil primeiro&#10;&#10;O caminho do bem (leia logo, saiba logo)&#10;O caminho do bem (está na hora, é agora)&#10;O caminho do bem (acredite, não duvide)&#10;O caminho do bem (Repeat x 4)&#10;Vida modesta e fecunda&#10;Amor de um doce paraíso&#10;Reino prepotencial racional&#10;Aonde viver sempre o bem, e não o mal&#10;&#10;Leia logo, saiba logo&#10;Está na hora, é agora&#10;Acredite, não duvide&#10;Do que já aconteceu&#10;&#10;Já aconteceu&#10;&#10;Está acontecendo&#10;Fase racional&#10;Não estou sabendo&#10;&#10;O caminho do bem (leia logo, saiba logo)&#10;O caminho do bem (está na hora, é agora)&#10;O caminho do bem (acredite, não duvide)&#10;O caminho do bem&#10;&#10;Numa natureza onde não existe regulagem,&#10;não pode existir o bem&#10;O bem só pode ser encontrado na imunização racional&#10;&#10;O caminho do bem (Repeat x 4)&#10;&#10;Pode aguardar&#10;Que o mundo inteiro&#10;Logo saberá&#10;No Brasil primeiro&#10;&#10;O caminho do bem (Repeat x 2)" id="64" name="Google Shape;64;p13" title="Tim Maia – O Caminho Do Bem (Official Audio)">
            <a:hlinkClick r:id="rId3"/>
          </p:cNvPr>
          <p:cNvPicPr preferRelativeResize="0"/>
          <p:nvPr/>
        </p:nvPicPr>
        <p:blipFill>
          <a:blip r:embed="rId4">
            <a:alphaModFix/>
          </a:blip>
          <a:stretch>
            <a:fillRect/>
          </a:stretch>
        </p:blipFill>
        <p:spPr>
          <a:xfrm>
            <a:off x="9144000" y="3745375"/>
            <a:ext cx="299375" cy="22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Elemento - </a:t>
            </a:r>
            <a:r>
              <a:rPr lang="pt-BR">
                <a:solidFill>
                  <a:schemeClr val="dk1"/>
                </a:solidFill>
                <a:highlight>
                  <a:schemeClr val="dk1"/>
                </a:highlight>
                <a:latin typeface="Source Code Pro Medium"/>
                <a:ea typeface="Source Code Pro Medium"/>
                <a:cs typeface="Source Code Pro Medium"/>
                <a:sym typeface="Source Code Pro Medium"/>
              </a:rPr>
              <a:t>_</a:t>
            </a:r>
            <a:r>
              <a:rPr lang="pt-BR">
                <a:solidFill>
                  <a:schemeClr val="dk1"/>
                </a:solidFill>
                <a:highlight>
                  <a:schemeClr val="dk1"/>
                </a:highlight>
                <a:latin typeface="Source Code Pro Medium"/>
                <a:ea typeface="Source Code Pro Medium"/>
                <a:cs typeface="Source Code Pro Medium"/>
                <a:sym typeface="Source Code Pro Medium"/>
              </a:rPr>
              <a:t>_</a:t>
            </a:r>
            <a:r>
              <a:rPr lang="pt-BR">
                <a:solidFill>
                  <a:schemeClr val="lt1"/>
                </a:solidFill>
                <a:highlight>
                  <a:schemeClr val="dk1"/>
                </a:highlight>
                <a:latin typeface="Source Code Pro Medium"/>
                <a:ea typeface="Source Code Pro Medium"/>
                <a:cs typeface="Source Code Pro Medium"/>
                <a:sym typeface="Source Code Pro Medium"/>
              </a:rPr>
              <a:t>.bloco__elemento</a:t>
            </a:r>
            <a:r>
              <a:rPr lang="pt-BR">
                <a:solidFill>
                  <a:schemeClr val="dk1"/>
                </a:solidFill>
                <a:highlight>
                  <a:schemeClr val="dk1"/>
                </a:highlight>
                <a:latin typeface="Source Code Pro Medium"/>
                <a:ea typeface="Source Code Pro Medium"/>
                <a:cs typeface="Source Code Pro Medium"/>
                <a:sym typeface="Source Code Pro Medium"/>
              </a:rPr>
              <a:t>__</a:t>
            </a:r>
            <a:endParaRPr>
              <a:latin typeface="Source Code Pro Medium"/>
              <a:ea typeface="Source Code Pro Medium"/>
              <a:cs typeface="Source Code Pro Medium"/>
              <a:sym typeface="Source Code Pro Medium"/>
            </a:endParaRPr>
          </a:p>
        </p:txBody>
      </p:sp>
      <p:sp>
        <p:nvSpPr>
          <p:cNvPr id="134" name="Google Shape;134;p22"/>
          <p:cNvSpPr txBox="1"/>
          <p:nvPr>
            <p:ph idx="1" type="body"/>
          </p:nvPr>
        </p:nvSpPr>
        <p:spPr>
          <a:xfrm>
            <a:off x="3797300" y="1468825"/>
            <a:ext cx="5034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5" name="Google Shape;135;p22"/>
          <p:cNvSpPr/>
          <p:nvPr/>
        </p:nvSpPr>
        <p:spPr>
          <a:xfrm>
            <a:off x="451400" y="1481100"/>
            <a:ext cx="3129900" cy="30630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2"/>
          <p:cNvPicPr preferRelativeResize="0"/>
          <p:nvPr/>
        </p:nvPicPr>
        <p:blipFill>
          <a:blip r:embed="rId3">
            <a:alphaModFix/>
          </a:blip>
          <a:stretch>
            <a:fillRect/>
          </a:stretch>
        </p:blipFill>
        <p:spPr>
          <a:xfrm>
            <a:off x="673325" y="1729400"/>
            <a:ext cx="2679475" cy="2679475"/>
          </a:xfrm>
          <a:prstGeom prst="rect">
            <a:avLst/>
          </a:prstGeom>
          <a:noFill/>
          <a:ln>
            <a:noFill/>
          </a:ln>
        </p:spPr>
      </p:pic>
      <p:pic>
        <p:nvPicPr>
          <p:cNvPr id="137" name="Google Shape;137;p22"/>
          <p:cNvPicPr preferRelativeResize="0"/>
          <p:nvPr/>
        </p:nvPicPr>
        <p:blipFill>
          <a:blip r:embed="rId4">
            <a:alphaModFix/>
          </a:blip>
          <a:stretch>
            <a:fillRect/>
          </a:stretch>
        </p:blipFill>
        <p:spPr>
          <a:xfrm>
            <a:off x="3797300" y="1481088"/>
            <a:ext cx="5034901" cy="307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43" name="Google Shape;143;p23"/>
          <p:cNvPicPr preferRelativeResize="0"/>
          <p:nvPr/>
        </p:nvPicPr>
        <p:blipFill>
          <a:blip r:embed="rId3">
            <a:alphaModFix/>
          </a:blip>
          <a:stretch>
            <a:fillRect/>
          </a:stretch>
        </p:blipFill>
        <p:spPr>
          <a:xfrm>
            <a:off x="0" y="-295634"/>
            <a:ext cx="9144000" cy="6096009"/>
          </a:xfrm>
          <a:prstGeom prst="rect">
            <a:avLst/>
          </a:prstGeom>
          <a:noFill/>
          <a:ln>
            <a:noFill/>
          </a:ln>
        </p:spPr>
      </p:pic>
      <p:sp>
        <p:nvSpPr>
          <p:cNvPr id="144" name="Google Shape;144;p23"/>
          <p:cNvSpPr txBox="1"/>
          <p:nvPr>
            <p:ph type="title"/>
          </p:nvPr>
        </p:nvSpPr>
        <p:spPr>
          <a:xfrm>
            <a:off x="5239950" y="2511775"/>
            <a:ext cx="4081800" cy="7893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Let’s code…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sz="4500"/>
              <a:t>BE</a:t>
            </a:r>
            <a:r>
              <a:rPr b="1" lang="pt-BR" sz="4500" u="sng"/>
              <a:t>M</a:t>
            </a:r>
            <a:r>
              <a:rPr lang="pt-BR" sz="4500"/>
              <a:t> - Modificador</a:t>
            </a:r>
            <a:endParaRPr sz="4500"/>
          </a:p>
        </p:txBody>
      </p:sp>
      <p:sp>
        <p:nvSpPr>
          <p:cNvPr id="150" name="Google Shape;150;p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Define:</a:t>
            </a:r>
            <a:endParaRPr/>
          </a:p>
          <a:p>
            <a:pPr indent="-342900" lvl="0" marL="457200" rtl="0" algn="l">
              <a:spcBef>
                <a:spcPts val="1200"/>
              </a:spcBef>
              <a:spcAft>
                <a:spcPts val="0"/>
              </a:spcAft>
              <a:buSzPts val="1800"/>
              <a:buChar char="●"/>
            </a:pPr>
            <a:r>
              <a:rPr b="1" lang="pt-BR"/>
              <a:t>aparência </a:t>
            </a:r>
            <a:r>
              <a:rPr lang="pt-BR"/>
              <a:t>(verde, pequeno…)</a:t>
            </a:r>
            <a:endParaRPr/>
          </a:p>
          <a:p>
            <a:pPr indent="-342900" lvl="0" marL="457200" rtl="0" algn="l">
              <a:spcBef>
                <a:spcPts val="0"/>
              </a:spcBef>
              <a:spcAft>
                <a:spcPts val="0"/>
              </a:spcAft>
              <a:buSzPts val="1800"/>
              <a:buChar char="●"/>
            </a:pPr>
            <a:r>
              <a:rPr b="1" lang="pt-BR"/>
              <a:t>estado </a:t>
            </a:r>
            <a:r>
              <a:rPr lang="pt-BR"/>
              <a:t>(pressionado, desabilitado…)</a:t>
            </a:r>
            <a:endParaRPr/>
          </a:p>
          <a:p>
            <a:pPr indent="-342900" lvl="0" marL="457200" rtl="0" algn="l">
              <a:spcBef>
                <a:spcPts val="0"/>
              </a:spcBef>
              <a:spcAft>
                <a:spcPts val="0"/>
              </a:spcAft>
              <a:buSzPts val="1800"/>
              <a:buChar char="●"/>
            </a:pPr>
            <a:r>
              <a:rPr b="1" lang="pt-BR"/>
              <a:t>estrutura </a:t>
            </a:r>
            <a:r>
              <a:rPr lang="pt-BR"/>
              <a:t>(a esquerda, flutuante…)</a:t>
            </a:r>
            <a:endParaRPr/>
          </a:p>
          <a:p>
            <a:pPr indent="-342900" lvl="0" marL="457200" rtl="0" algn="l">
              <a:spcBef>
                <a:spcPts val="0"/>
              </a:spcBef>
              <a:spcAft>
                <a:spcPts val="0"/>
              </a:spcAft>
              <a:buSzPts val="1800"/>
              <a:buChar char="●"/>
            </a:pPr>
            <a:r>
              <a:rPr b="1" lang="pt-BR"/>
              <a:t>comportamento </a:t>
            </a:r>
            <a:r>
              <a:rPr lang="pt-BR"/>
              <a:t>(de ação…)</a:t>
            </a:r>
            <a:endParaRPr/>
          </a:p>
        </p:txBody>
      </p:sp>
      <p:sp>
        <p:nvSpPr>
          <p:cNvPr id="151" name="Google Shape;151;p24"/>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Modificador</a:t>
            </a:r>
            <a:endParaRPr/>
          </a:p>
        </p:txBody>
      </p:sp>
      <p:pic>
        <p:nvPicPr>
          <p:cNvPr id="157" name="Google Shape;157;p25"/>
          <p:cNvPicPr preferRelativeResize="0"/>
          <p:nvPr/>
        </p:nvPicPr>
        <p:blipFill>
          <a:blip r:embed="rId3">
            <a:alphaModFix/>
          </a:blip>
          <a:stretch>
            <a:fillRect/>
          </a:stretch>
        </p:blipFill>
        <p:spPr>
          <a:xfrm>
            <a:off x="6023850" y="1431445"/>
            <a:ext cx="2912150" cy="2179904"/>
          </a:xfrm>
          <a:prstGeom prst="rect">
            <a:avLst/>
          </a:prstGeom>
          <a:noFill/>
          <a:ln>
            <a:noFill/>
          </a:ln>
        </p:spPr>
      </p:pic>
      <p:pic>
        <p:nvPicPr>
          <p:cNvPr id="158" name="Google Shape;158;p25"/>
          <p:cNvPicPr preferRelativeResize="0"/>
          <p:nvPr/>
        </p:nvPicPr>
        <p:blipFill>
          <a:blip r:embed="rId4">
            <a:alphaModFix/>
          </a:blip>
          <a:stretch>
            <a:fillRect/>
          </a:stretch>
        </p:blipFill>
        <p:spPr>
          <a:xfrm>
            <a:off x="645000" y="1753324"/>
            <a:ext cx="2030775" cy="1636845"/>
          </a:xfrm>
          <a:prstGeom prst="rect">
            <a:avLst/>
          </a:prstGeom>
          <a:noFill/>
          <a:ln>
            <a:noFill/>
          </a:ln>
        </p:spPr>
      </p:pic>
      <p:pic>
        <p:nvPicPr>
          <p:cNvPr id="159" name="Google Shape;159;p25"/>
          <p:cNvPicPr preferRelativeResize="0"/>
          <p:nvPr/>
        </p:nvPicPr>
        <p:blipFill>
          <a:blip r:embed="rId5">
            <a:alphaModFix/>
          </a:blip>
          <a:stretch>
            <a:fillRect/>
          </a:stretch>
        </p:blipFill>
        <p:spPr>
          <a:xfrm>
            <a:off x="3588900" y="1777475"/>
            <a:ext cx="1958800" cy="1588550"/>
          </a:xfrm>
          <a:prstGeom prst="rect">
            <a:avLst/>
          </a:prstGeom>
          <a:noFill/>
          <a:ln>
            <a:noFill/>
          </a:ln>
        </p:spPr>
      </p:pic>
      <p:pic>
        <p:nvPicPr>
          <p:cNvPr id="160" name="Google Shape;160;p25"/>
          <p:cNvPicPr preferRelativeResize="0"/>
          <p:nvPr/>
        </p:nvPicPr>
        <p:blipFill>
          <a:blip r:embed="rId6">
            <a:alphaModFix/>
          </a:blip>
          <a:stretch>
            <a:fillRect/>
          </a:stretch>
        </p:blipFill>
        <p:spPr>
          <a:xfrm>
            <a:off x="6127550" y="3850950"/>
            <a:ext cx="2704740" cy="702050"/>
          </a:xfrm>
          <a:prstGeom prst="rect">
            <a:avLst/>
          </a:prstGeom>
          <a:noFill/>
          <a:ln>
            <a:noFill/>
          </a:ln>
        </p:spPr>
      </p:pic>
      <p:pic>
        <p:nvPicPr>
          <p:cNvPr id="161" name="Google Shape;161;p25"/>
          <p:cNvPicPr preferRelativeResize="0"/>
          <p:nvPr/>
        </p:nvPicPr>
        <p:blipFill>
          <a:blip r:embed="rId7">
            <a:alphaModFix/>
          </a:blip>
          <a:stretch>
            <a:fillRect/>
          </a:stretch>
        </p:blipFill>
        <p:spPr>
          <a:xfrm>
            <a:off x="3219625" y="3850950"/>
            <a:ext cx="2697350" cy="702050"/>
          </a:xfrm>
          <a:prstGeom prst="rect">
            <a:avLst/>
          </a:prstGeom>
          <a:noFill/>
          <a:ln>
            <a:noFill/>
          </a:ln>
        </p:spPr>
      </p:pic>
      <p:pic>
        <p:nvPicPr>
          <p:cNvPr id="162" name="Google Shape;162;p25"/>
          <p:cNvPicPr preferRelativeResize="0"/>
          <p:nvPr/>
        </p:nvPicPr>
        <p:blipFill>
          <a:blip r:embed="rId8">
            <a:alphaModFix/>
          </a:blip>
          <a:stretch>
            <a:fillRect/>
          </a:stretch>
        </p:blipFill>
        <p:spPr>
          <a:xfrm>
            <a:off x="311700" y="3835225"/>
            <a:ext cx="2697347" cy="73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t-BR"/>
              <a:t>Modificador - </a:t>
            </a:r>
            <a:r>
              <a:rPr lang="pt-BR">
                <a:solidFill>
                  <a:schemeClr val="dk1"/>
                </a:solidFill>
                <a:highlight>
                  <a:schemeClr val="dk1"/>
                </a:highlight>
              </a:rPr>
              <a:t>_</a:t>
            </a:r>
            <a:r>
              <a:rPr lang="pt-BR">
                <a:solidFill>
                  <a:schemeClr val="dk1"/>
                </a:solidFill>
                <a:highlight>
                  <a:schemeClr val="dk1"/>
                </a:highlight>
                <a:latin typeface="Source Code Pro Medium"/>
                <a:ea typeface="Source Code Pro Medium"/>
                <a:cs typeface="Source Code Pro Medium"/>
                <a:sym typeface="Source Code Pro Medium"/>
              </a:rPr>
              <a:t>_</a:t>
            </a:r>
            <a:r>
              <a:rPr lang="pt-BR">
                <a:solidFill>
                  <a:schemeClr val="lt1"/>
                </a:solidFill>
                <a:highlight>
                  <a:schemeClr val="dk1"/>
                </a:highlight>
                <a:latin typeface="Source Code Pro Medium"/>
                <a:ea typeface="Source Code Pro Medium"/>
                <a:cs typeface="Source Code Pro Medium"/>
                <a:sym typeface="Source Code Pro Medium"/>
              </a:rPr>
              <a:t>.bloco .bloco--modificador</a:t>
            </a:r>
            <a:r>
              <a:rPr lang="pt-BR">
                <a:solidFill>
                  <a:schemeClr val="dk1"/>
                </a:solidFill>
                <a:highlight>
                  <a:schemeClr val="dk1"/>
                </a:highlight>
                <a:latin typeface="Source Code Pro Medium"/>
                <a:ea typeface="Source Code Pro Medium"/>
                <a:cs typeface="Source Code Pro Medium"/>
                <a:sym typeface="Source Code Pro Medium"/>
              </a:rPr>
              <a:t>_</a:t>
            </a:r>
            <a:endParaRPr>
              <a:latin typeface="Source Code Pro Medium"/>
              <a:ea typeface="Source Code Pro Medium"/>
              <a:cs typeface="Source Code Pro Medium"/>
              <a:sym typeface="Source Code Pro Medium"/>
            </a:endParaRPr>
          </a:p>
        </p:txBody>
      </p:sp>
      <p:sp>
        <p:nvSpPr>
          <p:cNvPr id="168" name="Google Shape;168;p2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6"/>
          <p:cNvPicPr preferRelativeResize="0"/>
          <p:nvPr/>
        </p:nvPicPr>
        <p:blipFill>
          <a:blip r:embed="rId3">
            <a:alphaModFix/>
          </a:blip>
          <a:stretch>
            <a:fillRect/>
          </a:stretch>
        </p:blipFill>
        <p:spPr>
          <a:xfrm>
            <a:off x="311700" y="1468825"/>
            <a:ext cx="8476031" cy="309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75" name="Google Shape;175;p27"/>
          <p:cNvPicPr preferRelativeResize="0"/>
          <p:nvPr/>
        </p:nvPicPr>
        <p:blipFill rotWithShape="1">
          <a:blip r:embed="rId3">
            <a:alphaModFix/>
          </a:blip>
          <a:srcRect b="-2120" l="0" r="0" t="2120"/>
          <a:stretch/>
        </p:blipFill>
        <p:spPr>
          <a:xfrm>
            <a:off x="-734823" y="0"/>
            <a:ext cx="10477524" cy="5238750"/>
          </a:xfrm>
          <a:prstGeom prst="rect">
            <a:avLst/>
          </a:prstGeom>
          <a:noFill/>
          <a:ln>
            <a:noFill/>
          </a:ln>
        </p:spPr>
      </p:pic>
      <p:sp>
        <p:nvSpPr>
          <p:cNvPr id="176" name="Google Shape;176;p27"/>
          <p:cNvSpPr txBox="1"/>
          <p:nvPr>
            <p:ph type="title"/>
          </p:nvPr>
        </p:nvSpPr>
        <p:spPr>
          <a:xfrm>
            <a:off x="5375225" y="4114800"/>
            <a:ext cx="4081800" cy="7893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Let’s code…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O que o BEM resolve?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Não altera o componente dos coleguinhas</a:t>
            </a:r>
            <a:endParaRPr/>
          </a:p>
        </p:txBody>
      </p:sp>
      <p:sp>
        <p:nvSpPr>
          <p:cNvPr id="187" name="Google Shape;187;p2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Fechado para modificações e aberto para extensões </a:t>
            </a:r>
            <a:r>
              <a:rPr lang="pt-BR"/>
              <a:t>(SOLID)</a:t>
            </a:r>
            <a:endParaRPr/>
          </a:p>
        </p:txBody>
      </p:sp>
      <p:pic>
        <p:nvPicPr>
          <p:cNvPr id="188" name="Google Shape;188;p29"/>
          <p:cNvPicPr preferRelativeResize="0"/>
          <p:nvPr/>
        </p:nvPicPr>
        <p:blipFill>
          <a:blip r:embed="rId3">
            <a:alphaModFix/>
          </a:blip>
          <a:stretch>
            <a:fillRect/>
          </a:stretch>
        </p:blipFill>
        <p:spPr>
          <a:xfrm>
            <a:off x="311698" y="2043600"/>
            <a:ext cx="2665897" cy="3099900"/>
          </a:xfrm>
          <a:prstGeom prst="rect">
            <a:avLst/>
          </a:prstGeom>
          <a:noFill/>
          <a:ln>
            <a:noFill/>
          </a:ln>
        </p:spPr>
      </p:pic>
      <p:pic>
        <p:nvPicPr>
          <p:cNvPr id="189" name="Google Shape;189;p29"/>
          <p:cNvPicPr preferRelativeResize="0"/>
          <p:nvPr/>
        </p:nvPicPr>
        <p:blipFill>
          <a:blip r:embed="rId4">
            <a:alphaModFix/>
          </a:blip>
          <a:stretch>
            <a:fillRect/>
          </a:stretch>
        </p:blipFill>
        <p:spPr>
          <a:xfrm>
            <a:off x="5074027" y="2043600"/>
            <a:ext cx="3758273" cy="3099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Menos chances dos coleguinhas mudarem o seu componente</a:t>
            </a:r>
            <a:endParaRPr/>
          </a:p>
        </p:txBody>
      </p:sp>
      <p:sp>
        <p:nvSpPr>
          <p:cNvPr id="195" name="Google Shape;195;p30"/>
          <p:cNvSpPr txBox="1"/>
          <p:nvPr>
            <p:ph idx="1" type="body"/>
          </p:nvPr>
        </p:nvSpPr>
        <p:spPr>
          <a:xfrm>
            <a:off x="311700" y="1765525"/>
            <a:ext cx="8520600" cy="28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pt-BR" sz="1700"/>
              <a:t>“Não precisamos sofrer com estilos indesejados, ou efeitos colaterais, basta usar classes CSS ridiculamente grandes.”</a:t>
            </a:r>
            <a:endParaRPr sz="1700"/>
          </a:p>
        </p:txBody>
      </p:sp>
      <p:pic>
        <p:nvPicPr>
          <p:cNvPr id="196" name="Google Shape;196;p30"/>
          <p:cNvPicPr preferRelativeResize="0"/>
          <p:nvPr/>
        </p:nvPicPr>
        <p:blipFill>
          <a:blip r:embed="rId3">
            <a:alphaModFix/>
          </a:blip>
          <a:stretch>
            <a:fillRect/>
          </a:stretch>
        </p:blipFill>
        <p:spPr>
          <a:xfrm>
            <a:off x="1666800" y="3761150"/>
            <a:ext cx="5810410" cy="807575"/>
          </a:xfrm>
          <a:prstGeom prst="rect">
            <a:avLst/>
          </a:prstGeom>
          <a:noFill/>
          <a:ln>
            <a:noFill/>
          </a:ln>
        </p:spPr>
      </p:pic>
      <p:pic>
        <p:nvPicPr>
          <p:cNvPr id="197" name="Google Shape;197;p30"/>
          <p:cNvPicPr preferRelativeResize="0"/>
          <p:nvPr/>
        </p:nvPicPr>
        <p:blipFill>
          <a:blip r:embed="rId4">
            <a:alphaModFix/>
          </a:blip>
          <a:stretch>
            <a:fillRect/>
          </a:stretch>
        </p:blipFill>
        <p:spPr>
          <a:xfrm>
            <a:off x="1268225" y="1530075"/>
            <a:ext cx="6607525" cy="80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Componentes agnósticos</a:t>
            </a:r>
            <a:endParaRPr/>
          </a:p>
        </p:txBody>
      </p:sp>
      <p:sp>
        <p:nvSpPr>
          <p:cNvPr id="203" name="Google Shape;203;p3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O BEM é no CSS e nunca muda, a marcação tanto faz</a:t>
            </a:r>
            <a:endParaRPr/>
          </a:p>
        </p:txBody>
      </p:sp>
      <p:pic>
        <p:nvPicPr>
          <p:cNvPr id="204" name="Google Shape;204;p31">
            <a:hlinkClick r:id="rId3"/>
          </p:cNvPr>
          <p:cNvPicPr preferRelativeResize="0"/>
          <p:nvPr/>
        </p:nvPicPr>
        <p:blipFill>
          <a:blip r:embed="rId4">
            <a:alphaModFix/>
          </a:blip>
          <a:stretch>
            <a:fillRect/>
          </a:stretch>
        </p:blipFill>
        <p:spPr>
          <a:xfrm>
            <a:off x="311700" y="2266664"/>
            <a:ext cx="8520599" cy="23020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 que é o </a:t>
            </a:r>
            <a:r>
              <a:rPr b="1" lang="pt-BR"/>
              <a:t>BEM</a:t>
            </a:r>
            <a:endParaRPr b="1"/>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 name="Google Shape;71;p14"/>
          <p:cNvPicPr preferRelativeResize="0"/>
          <p:nvPr/>
        </p:nvPicPr>
        <p:blipFill>
          <a:blip r:embed="rId3">
            <a:alphaModFix/>
          </a:blip>
          <a:stretch>
            <a:fillRect/>
          </a:stretch>
        </p:blipFill>
        <p:spPr>
          <a:xfrm>
            <a:off x="311700" y="1464767"/>
            <a:ext cx="8520599" cy="3103959"/>
          </a:xfrm>
          <a:prstGeom prst="rect">
            <a:avLst/>
          </a:prstGeom>
          <a:noFill/>
          <a:ln>
            <a:noFill/>
          </a:ln>
        </p:spPr>
      </p:pic>
      <p:pic>
        <p:nvPicPr>
          <p:cNvPr id="72" name="Google Shape;72;p14"/>
          <p:cNvPicPr preferRelativeResize="0"/>
          <p:nvPr/>
        </p:nvPicPr>
        <p:blipFill>
          <a:blip r:embed="rId4">
            <a:alphaModFix/>
          </a:blip>
          <a:stretch>
            <a:fillRect/>
          </a:stretch>
        </p:blipFill>
        <p:spPr>
          <a:xfrm>
            <a:off x="8057300" y="633825"/>
            <a:ext cx="775000" cy="64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BEM</a:t>
            </a:r>
            <a:endParaRPr/>
          </a:p>
        </p:txBody>
      </p:sp>
      <p:sp>
        <p:nvSpPr>
          <p:cNvPr id="210" name="Google Shape;210;p3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A metodologia CSS que resolve “tudo”</a:t>
            </a:r>
            <a:endParaRPr/>
          </a:p>
        </p:txBody>
      </p:sp>
      <p:pic>
        <p:nvPicPr>
          <p:cNvPr descr="Tim was the man. As a teenager he dreamed of making it big in the United States and immigrated to America dead set on never returning home again. However, just a few years later, he got kicked out of the country for smoking pot in a stolen car. After a few years back in Brazil he revolutionized Brazilian popular music and became one of the greatest soul artists of his lifetime. He married five times (or did he?), served multiple prison sentences (that's for sure), and at the height of his fame joined that UFO-obsessed religious cult -- how about that?&#10;&#10;From the album World Psychedelic Classics 4: Nobody Can Live Forever – The Existential Soul of Tim Maia, out now on Luaka Bop.&#10;&#10;Buy World Psychedelic Classics 4: Nobody Can Live Forever – The Existential Soul of Tim Maia on Vinyl &amp; CD:&#10;Luaka Bop Store: https://luakabop.com/catalog/world-psychedelic-classics-4-nobody-can-live-forever-the-existential-soul-of-tim-maia/&#10;&#10;Stream World Psychedelic Classics 4: Nobody Can Live Forever – The Existential Soul of Tim Maia: &#10;Spotify: https://open.spotify.com/album/0q41u8oMFT9Ewr2tqGnmL8?si=SloCGMNnSv2dFvj0Ik2ydQ&#10;Apple Music: https://music.apple.com/us/album/world-psychedelic-classics-4-nobody-can-live-forever/548525301&#10;&#10;An animated short on Tim Maia, narrated by Devendra Banhart: https://www.youtube.com/watch?v=V9CaUKrGS3Y&amp;feature=share&amp;list=PLZN-Qk4Q9ORCfijFXUtQPTdRFIq4o8jvT&#10;&#10;Follow Tim Maia:&#10;&#10;Website: http://timmaia.com.br/&#10;Facebook: https://facebook.com/TimMaiaOfficial/&#10;Instagram: https://instagram.com/timmaia.oficial/&#10;&#10;Learn more about the artist, the album, and the ultimate secrets of life at https://luakabop.com.&#10;&#10;LYRICS:&#10;&#10;O caminho do bem (Repeat x 3)&#10;Já iniciou&#10;Está acontecendo&#10;Fase racional&#10;Não estou sabendo&#10;O caminho do bem (leia logo, saiba logo)&#10;O caminho do bem (está na hora, é agora)&#10;O caminho do bem (acredite, não duvide)&#10;O caminho do bem&#10;O caminho do bem é um só caminho&#10;O caminho do bem é para todos&#10;O caminho do bem é racional&#10;O caminho do bem (Repeat x 4)&#10;Pode aguardar&#10;Que o mundo inteiro&#10;Logo saberá&#10;No Brasil primeiro&#10;&#10;O caminho do bem (leia logo, saiba logo)&#10;O caminho do bem (está na hora, é agora)&#10;O caminho do bem (acredite, não duvide)&#10;O caminho do bem (Repeat x 4)&#10;Vida modesta e fecunda&#10;Amor de um doce paraíso&#10;Reino prepotencial racional&#10;Aonde viver sempre o bem, e não o mal&#10;&#10;Leia logo, saiba logo&#10;Está na hora, é agora&#10;Acredite, não duvide&#10;Do que já aconteceu&#10;&#10;Já aconteceu&#10;&#10;Está acontecendo&#10;Fase racional&#10;Não estou sabendo&#10;&#10;O caminho do bem (leia logo, saiba logo)&#10;O caminho do bem (está na hora, é agora)&#10;O caminho do bem (acredite, não duvide)&#10;O caminho do bem&#10;&#10;Numa natureza onde não existe regulagem,&#10;não pode existir o bem&#10;O bem só pode ser encontrado na imunização racional&#10;&#10;O caminho do bem (Repeat x 4)&#10;&#10;Pode aguardar&#10;Que o mundo inteiro&#10;Logo saberá&#10;No Brasil primeiro&#10;&#10;O caminho do bem (Repeat x 2)" id="211" name="Google Shape;211;p32" title="Tim Maia – O Caminho Do Bem (Official Audio)">
            <a:hlinkClick r:id="rId3"/>
          </p:cNvPr>
          <p:cNvPicPr preferRelativeResize="0"/>
          <p:nvPr/>
        </p:nvPicPr>
        <p:blipFill>
          <a:blip r:embed="rId4">
            <a:alphaModFix/>
          </a:blip>
          <a:stretch>
            <a:fillRect/>
          </a:stretch>
        </p:blipFill>
        <p:spPr>
          <a:xfrm>
            <a:off x="9144000" y="3745375"/>
            <a:ext cx="299375" cy="22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De onde veio o </a:t>
            </a:r>
            <a:r>
              <a:rPr b="1" lang="pt-BR"/>
              <a:t>BEM</a:t>
            </a:r>
            <a:r>
              <a:rPr lang="pt-BR"/>
              <a:t>?</a:t>
            </a:r>
            <a:endParaRPr/>
          </a:p>
        </p:txBody>
      </p:sp>
      <p:sp>
        <p:nvSpPr>
          <p:cNvPr id="78" name="Google Shape;78;p1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5"/>
          <p:cNvPicPr preferRelativeResize="0"/>
          <p:nvPr/>
        </p:nvPicPr>
        <p:blipFill>
          <a:blip r:embed="rId3">
            <a:alphaModFix/>
          </a:blip>
          <a:stretch>
            <a:fillRect/>
          </a:stretch>
        </p:blipFill>
        <p:spPr>
          <a:xfrm>
            <a:off x="6971050" y="321828"/>
            <a:ext cx="1861250" cy="1046366"/>
          </a:xfrm>
          <a:prstGeom prst="rect">
            <a:avLst/>
          </a:prstGeom>
          <a:noFill/>
          <a:ln>
            <a:noFill/>
          </a:ln>
        </p:spPr>
      </p:pic>
      <p:pic>
        <p:nvPicPr>
          <p:cNvPr id="80" name="Google Shape;80;p15">
            <a:hlinkClick r:id="rId4"/>
          </p:cNvPr>
          <p:cNvPicPr preferRelativeResize="0"/>
          <p:nvPr/>
        </p:nvPicPr>
        <p:blipFill>
          <a:blip r:embed="rId5">
            <a:alphaModFix/>
          </a:blip>
          <a:stretch>
            <a:fillRect/>
          </a:stretch>
        </p:blipFill>
        <p:spPr>
          <a:xfrm>
            <a:off x="311700" y="3090525"/>
            <a:ext cx="8520600" cy="1478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BEM </a:t>
            </a:r>
            <a:r>
              <a:rPr lang="pt-BR"/>
              <a:t>= bloco + elemento + modificador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pt-BR" u="sng"/>
              <a:t>B</a:t>
            </a:r>
            <a:r>
              <a:rPr lang="pt-BR"/>
              <a:t>EM - </a:t>
            </a:r>
            <a:r>
              <a:rPr lang="pt-BR"/>
              <a:t>Bloco</a:t>
            </a:r>
            <a:endParaRPr/>
          </a:p>
        </p:txBody>
      </p:sp>
      <p:pic>
        <p:nvPicPr>
          <p:cNvPr id="91" name="Google Shape;91;p17"/>
          <p:cNvPicPr preferRelativeResize="0"/>
          <p:nvPr/>
        </p:nvPicPr>
        <p:blipFill>
          <a:blip r:embed="rId3">
            <a:alphaModFix/>
          </a:blip>
          <a:stretch>
            <a:fillRect/>
          </a:stretch>
        </p:blipFill>
        <p:spPr>
          <a:xfrm>
            <a:off x="4572000" y="2571750"/>
            <a:ext cx="4322525" cy="2874625"/>
          </a:xfrm>
          <a:prstGeom prst="rect">
            <a:avLst/>
          </a:prstGeom>
          <a:noFill/>
          <a:ln>
            <a:noFill/>
          </a:ln>
        </p:spPr>
      </p:pic>
      <p:pic>
        <p:nvPicPr>
          <p:cNvPr id="92" name="Google Shape;92;p17"/>
          <p:cNvPicPr preferRelativeResize="0"/>
          <p:nvPr/>
        </p:nvPicPr>
        <p:blipFill>
          <a:blip r:embed="rId4">
            <a:alphaModFix/>
          </a:blip>
          <a:stretch>
            <a:fillRect/>
          </a:stretch>
        </p:blipFill>
        <p:spPr>
          <a:xfrm>
            <a:off x="4572000" y="1360525"/>
            <a:ext cx="2532075" cy="1683925"/>
          </a:xfrm>
          <a:prstGeom prst="rect">
            <a:avLst/>
          </a:prstGeom>
          <a:noFill/>
          <a:ln>
            <a:noFill/>
          </a:ln>
        </p:spPr>
      </p:pic>
      <p:grpSp>
        <p:nvGrpSpPr>
          <p:cNvPr id="93" name="Google Shape;93;p17"/>
          <p:cNvGrpSpPr/>
          <p:nvPr/>
        </p:nvGrpSpPr>
        <p:grpSpPr>
          <a:xfrm>
            <a:off x="4971125" y="135025"/>
            <a:ext cx="3923400" cy="1225500"/>
            <a:chOff x="-4239050" y="1468875"/>
            <a:chExt cx="3923400" cy="1225500"/>
          </a:xfrm>
        </p:grpSpPr>
        <p:grpSp>
          <p:nvGrpSpPr>
            <p:cNvPr id="94" name="Google Shape;94;p17"/>
            <p:cNvGrpSpPr/>
            <p:nvPr/>
          </p:nvGrpSpPr>
          <p:grpSpPr>
            <a:xfrm>
              <a:off x="-4039025" y="1515590"/>
              <a:ext cx="3523350" cy="1132025"/>
              <a:chOff x="511600" y="1530453"/>
              <a:chExt cx="3523350" cy="1132025"/>
            </a:xfrm>
          </p:grpSpPr>
          <p:pic>
            <p:nvPicPr>
              <p:cNvPr id="95" name="Google Shape;95;p17"/>
              <p:cNvPicPr preferRelativeResize="0"/>
              <p:nvPr/>
            </p:nvPicPr>
            <p:blipFill>
              <a:blip r:embed="rId5">
                <a:alphaModFix/>
              </a:blip>
              <a:stretch>
                <a:fillRect/>
              </a:stretch>
            </p:blipFill>
            <p:spPr>
              <a:xfrm>
                <a:off x="2902925" y="1657083"/>
                <a:ext cx="1132025" cy="849042"/>
              </a:xfrm>
              <a:prstGeom prst="rect">
                <a:avLst/>
              </a:prstGeom>
              <a:noFill/>
              <a:ln>
                <a:noFill/>
              </a:ln>
            </p:spPr>
          </p:pic>
          <p:pic>
            <p:nvPicPr>
              <p:cNvPr id="96" name="Google Shape;96;p17"/>
              <p:cNvPicPr preferRelativeResize="0"/>
              <p:nvPr/>
            </p:nvPicPr>
            <p:blipFill>
              <a:blip r:embed="rId6">
                <a:alphaModFix/>
              </a:blip>
              <a:stretch>
                <a:fillRect/>
              </a:stretch>
            </p:blipFill>
            <p:spPr>
              <a:xfrm flipH="1">
                <a:off x="1919273" y="1636848"/>
                <a:ext cx="919225" cy="919225"/>
              </a:xfrm>
              <a:prstGeom prst="rect">
                <a:avLst/>
              </a:prstGeom>
              <a:noFill/>
              <a:ln>
                <a:noFill/>
              </a:ln>
            </p:spPr>
          </p:pic>
          <p:pic>
            <p:nvPicPr>
              <p:cNvPr id="97" name="Google Shape;97;p17"/>
              <p:cNvPicPr preferRelativeResize="0"/>
              <p:nvPr/>
            </p:nvPicPr>
            <p:blipFill rotWithShape="1">
              <a:blip r:embed="rId7">
                <a:alphaModFix/>
              </a:blip>
              <a:srcRect b="0" l="0" r="0" t="0"/>
              <a:stretch/>
            </p:blipFill>
            <p:spPr>
              <a:xfrm>
                <a:off x="511600" y="1530453"/>
                <a:ext cx="1132025" cy="1132025"/>
              </a:xfrm>
              <a:prstGeom prst="rect">
                <a:avLst/>
              </a:prstGeom>
              <a:noFill/>
              <a:ln>
                <a:noFill/>
              </a:ln>
            </p:spPr>
          </p:pic>
        </p:grpSp>
        <p:sp>
          <p:nvSpPr>
            <p:cNvPr id="98" name="Google Shape;98;p17"/>
            <p:cNvSpPr/>
            <p:nvPr/>
          </p:nvSpPr>
          <p:spPr>
            <a:xfrm>
              <a:off x="-4239050" y="1468875"/>
              <a:ext cx="3923400" cy="12255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7"/>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pt-BR"/>
              <a:t>independente</a:t>
            </a:r>
            <a:endParaRPr/>
          </a:p>
          <a:p>
            <a:pPr indent="-349250" lvl="0" marL="457200" rtl="0" algn="l">
              <a:spcBef>
                <a:spcPts val="0"/>
              </a:spcBef>
              <a:spcAft>
                <a:spcPts val="0"/>
              </a:spcAft>
              <a:buSzPts val="1900"/>
              <a:buChar char="●"/>
            </a:pPr>
            <a:r>
              <a:rPr lang="pt-BR"/>
              <a:t>reutilizável</a:t>
            </a:r>
            <a:endParaRPr/>
          </a:p>
          <a:p>
            <a:pPr indent="-349250" lvl="0" marL="457200" rtl="0" algn="l">
              <a:spcBef>
                <a:spcPts val="0"/>
              </a:spcBef>
              <a:spcAft>
                <a:spcPts val="0"/>
              </a:spcAft>
              <a:buSzPts val="1900"/>
              <a:buChar char="●"/>
            </a:pPr>
            <a:r>
              <a:rPr lang="pt-BR"/>
              <a:t>nome único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311700" y="1468850"/>
            <a:ext cx="2739600" cy="32358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Bloco</a:t>
            </a:r>
            <a:endParaRPr/>
          </a:p>
        </p:txBody>
      </p:sp>
      <p:pic>
        <p:nvPicPr>
          <p:cNvPr id="106" name="Google Shape;106;p18"/>
          <p:cNvPicPr preferRelativeResize="0"/>
          <p:nvPr/>
        </p:nvPicPr>
        <p:blipFill>
          <a:blip r:embed="rId3">
            <a:alphaModFix/>
          </a:blip>
          <a:stretch>
            <a:fillRect/>
          </a:stretch>
        </p:blipFill>
        <p:spPr>
          <a:xfrm>
            <a:off x="519800" y="1672025"/>
            <a:ext cx="1304925" cy="666750"/>
          </a:xfrm>
          <a:prstGeom prst="rect">
            <a:avLst/>
          </a:prstGeom>
          <a:noFill/>
          <a:ln>
            <a:noFill/>
          </a:ln>
        </p:spPr>
      </p:pic>
      <p:pic>
        <p:nvPicPr>
          <p:cNvPr id="107" name="Google Shape;107;p18"/>
          <p:cNvPicPr preferRelativeResize="0"/>
          <p:nvPr/>
        </p:nvPicPr>
        <p:blipFill>
          <a:blip r:embed="rId4">
            <a:alphaModFix/>
          </a:blip>
          <a:stretch>
            <a:fillRect/>
          </a:stretch>
        </p:blipFill>
        <p:spPr>
          <a:xfrm>
            <a:off x="638725" y="2567600"/>
            <a:ext cx="2075802" cy="733500"/>
          </a:xfrm>
          <a:prstGeom prst="rect">
            <a:avLst/>
          </a:prstGeom>
          <a:noFill/>
          <a:ln>
            <a:noFill/>
          </a:ln>
        </p:spPr>
      </p:pic>
      <p:pic>
        <p:nvPicPr>
          <p:cNvPr id="108" name="Google Shape;108;p18"/>
          <p:cNvPicPr preferRelativeResize="0"/>
          <p:nvPr/>
        </p:nvPicPr>
        <p:blipFill>
          <a:blip r:embed="rId5">
            <a:alphaModFix/>
          </a:blip>
          <a:stretch>
            <a:fillRect/>
          </a:stretch>
        </p:blipFill>
        <p:spPr>
          <a:xfrm>
            <a:off x="4572000" y="1410800"/>
            <a:ext cx="4312820" cy="3732699"/>
          </a:xfrm>
          <a:prstGeom prst="rect">
            <a:avLst/>
          </a:prstGeom>
          <a:noFill/>
          <a:ln>
            <a:noFill/>
          </a:ln>
        </p:spPr>
      </p:pic>
      <p:pic>
        <p:nvPicPr>
          <p:cNvPr id="109" name="Google Shape;109;p18"/>
          <p:cNvPicPr preferRelativeResize="0"/>
          <p:nvPr/>
        </p:nvPicPr>
        <p:blipFill>
          <a:blip r:embed="rId6">
            <a:alphaModFix/>
          </a:blip>
          <a:stretch>
            <a:fillRect/>
          </a:stretch>
        </p:blipFill>
        <p:spPr>
          <a:xfrm>
            <a:off x="638725" y="3648625"/>
            <a:ext cx="1394850" cy="85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Bloco - </a:t>
            </a:r>
            <a:r>
              <a:rPr lang="pt-BR">
                <a:solidFill>
                  <a:schemeClr val="dk1"/>
                </a:solidFill>
                <a:highlight>
                  <a:schemeClr val="dk1"/>
                </a:highlight>
              </a:rPr>
              <a:t>_</a:t>
            </a:r>
            <a:r>
              <a:rPr lang="pt-BR">
                <a:solidFill>
                  <a:schemeClr val="dk1"/>
                </a:solidFill>
                <a:highlight>
                  <a:schemeClr val="dk1"/>
                </a:highlight>
                <a:latin typeface="Source Code Pro Medium"/>
                <a:ea typeface="Source Code Pro Medium"/>
                <a:cs typeface="Source Code Pro Medium"/>
                <a:sym typeface="Source Code Pro Medium"/>
              </a:rPr>
              <a:t>_</a:t>
            </a:r>
            <a:r>
              <a:rPr lang="pt-BR">
                <a:solidFill>
                  <a:schemeClr val="lt1"/>
                </a:solidFill>
                <a:highlight>
                  <a:schemeClr val="dk1"/>
                </a:highlight>
                <a:latin typeface="Source Code Pro Medium"/>
                <a:ea typeface="Source Code Pro Medium"/>
                <a:cs typeface="Source Code Pro Medium"/>
                <a:sym typeface="Source Code Pro Medium"/>
              </a:rPr>
              <a:t> .bloco</a:t>
            </a:r>
            <a:r>
              <a:rPr lang="pt-BR">
                <a:solidFill>
                  <a:schemeClr val="dk1"/>
                </a:solidFill>
                <a:highlight>
                  <a:schemeClr val="dk1"/>
                </a:highlight>
                <a:latin typeface="Source Code Pro Medium"/>
                <a:ea typeface="Source Code Pro Medium"/>
                <a:cs typeface="Source Code Pro Medium"/>
                <a:sym typeface="Source Code Pro Medium"/>
              </a:rPr>
              <a:t>_</a:t>
            </a:r>
            <a:r>
              <a:rPr lang="pt-BR">
                <a:solidFill>
                  <a:schemeClr val="dk1"/>
                </a:solidFill>
                <a:highlight>
                  <a:schemeClr val="dk1"/>
                </a:highlight>
              </a:rPr>
              <a:t>_</a:t>
            </a:r>
            <a:r>
              <a:rPr lang="pt-BR">
                <a:solidFill>
                  <a:schemeClr val="lt1"/>
                </a:solidFill>
                <a:highlight>
                  <a:schemeClr val="dk1"/>
                </a:highlight>
              </a:rPr>
              <a:t>  </a:t>
            </a:r>
            <a:endParaRPr>
              <a:solidFill>
                <a:schemeClr val="lt1"/>
              </a:solidFill>
              <a:highlight>
                <a:schemeClr val="dk1"/>
              </a:highlight>
            </a:endParaRPr>
          </a:p>
        </p:txBody>
      </p:sp>
      <p:sp>
        <p:nvSpPr>
          <p:cNvPr id="115" name="Google Shape;115;p1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9"/>
          <p:cNvPicPr preferRelativeResize="0"/>
          <p:nvPr/>
        </p:nvPicPr>
        <p:blipFill>
          <a:blip r:embed="rId3">
            <a:alphaModFix/>
          </a:blip>
          <a:stretch>
            <a:fillRect/>
          </a:stretch>
        </p:blipFill>
        <p:spPr>
          <a:xfrm>
            <a:off x="311700" y="1468825"/>
            <a:ext cx="8479583" cy="309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20"/>
          <p:cNvSpPr txBox="1"/>
          <p:nvPr>
            <p:ph type="title"/>
          </p:nvPr>
        </p:nvSpPr>
        <p:spPr>
          <a:xfrm>
            <a:off x="-66750" y="2451225"/>
            <a:ext cx="4081800" cy="7893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Let’s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B</a:t>
            </a:r>
            <a:r>
              <a:rPr b="1" lang="pt-BR" u="sng"/>
              <a:t>E</a:t>
            </a:r>
            <a:r>
              <a:rPr lang="pt-BR"/>
              <a:t>M - Elemento</a:t>
            </a:r>
            <a:endParaRPr/>
          </a:p>
        </p:txBody>
      </p:sp>
      <p:sp>
        <p:nvSpPr>
          <p:cNvPr id="128" name="Google Shape;128;p21"/>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a:t>o elemento não existe sem um bloco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